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6"/>
  </p:handoutMasterIdLst>
  <p:sldIdLst>
    <p:sldId id="971" r:id="rId3"/>
    <p:sldId id="1111" r:id="rId5"/>
    <p:sldId id="1112" r:id="rId6"/>
    <p:sldId id="1119" r:id="rId7"/>
    <p:sldId id="1113" r:id="rId8"/>
    <p:sldId id="1120" r:id="rId9"/>
    <p:sldId id="1127" r:id="rId10"/>
    <p:sldId id="1128" r:id="rId11"/>
    <p:sldId id="1134" r:id="rId12"/>
    <p:sldId id="1135" r:id="rId13"/>
    <p:sldId id="1114" r:id="rId14"/>
    <p:sldId id="1141" r:id="rId15"/>
    <p:sldId id="1142" r:id="rId16"/>
    <p:sldId id="1147" r:id="rId17"/>
    <p:sldId id="1116" r:id="rId18"/>
    <p:sldId id="1115" r:id="rId19"/>
    <p:sldId id="1117" r:id="rId20"/>
    <p:sldId id="1149" r:id="rId21"/>
    <p:sldId id="1150" r:id="rId22"/>
    <p:sldId id="1155" r:id="rId23"/>
    <p:sldId id="1148" r:id="rId24"/>
    <p:sldId id="1103" r:id="rId25"/>
  </p:sldIdLst>
  <p:sldSz cx="12196445" cy="685800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B6B6"/>
    <a:srgbClr val="006BBC"/>
    <a:srgbClr val="F8F8F8"/>
    <a:srgbClr val="EAEAEA"/>
    <a:srgbClr val="DDDDDD"/>
    <a:srgbClr val="0DC2D5"/>
    <a:srgbClr val="17DCF1"/>
    <a:srgbClr val="12D0CB"/>
    <a:srgbClr val="FDE673"/>
    <a:srgbClr val="FDE1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369" autoAdjust="0"/>
    <p:restoredTop sz="49635" autoAdjust="0"/>
  </p:normalViewPr>
  <p:slideViewPr>
    <p:cSldViewPr snapToObjects="1">
      <p:cViewPr>
        <p:scale>
          <a:sx n="80" d="100"/>
          <a:sy n="80" d="100"/>
        </p:scale>
        <p:origin x="-1560" y="-72"/>
      </p:cViewPr>
      <p:guideLst>
        <p:guide orient="horz" pos="2128"/>
        <p:guide pos="3743"/>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notesViewPr>
    <p:cSldViewPr snapToObjects="1">
      <p:cViewPr varScale="1">
        <p:scale>
          <a:sx n="69" d="100"/>
          <a:sy n="69" d="100"/>
        </p:scale>
        <p:origin x="-2838" y="-90"/>
      </p:cViewPr>
      <p:guideLst>
        <p:guide orient="horz" pos="2838"/>
        <p:guide pos="2104"/>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t>粉丝、销量、流量增长</a:t>
            </a:r>
          </a:p>
        </c:rich>
      </c:tx>
      <c:layout/>
      <c:overlay val="0"/>
      <c:spPr>
        <a:noFill/>
        <a:ln>
          <a:noFill/>
        </a:ln>
        <a:effectLst/>
      </c:spPr>
    </c:title>
    <c:autoTitleDeleted val="0"/>
    <c:plotArea>
      <c:layout>
        <c:manualLayout>
          <c:layoutTarget val="inner"/>
          <c:xMode val="edge"/>
          <c:yMode val="edge"/>
          <c:x val="0.07656"/>
          <c:y val="0.100666666666667"/>
          <c:w val="0.90144"/>
          <c:h val="0.766586666666667"/>
        </c:manualLayout>
      </c:layout>
      <c:lineChart>
        <c:grouping val="standard"/>
        <c:varyColors val="0"/>
        <c:ser>
          <c:idx val="0"/>
          <c:order val="0"/>
          <c:tx>
            <c:strRef>
              <c:f>Sheet1!$B$1</c:f>
              <c:strCache>
                <c:ptCount val="1"/>
                <c:pt idx="0">
                  <c:v>粉丝</c:v>
                </c:pt>
              </c:strCache>
            </c:strRef>
          </c:tx>
          <c:spPr>
            <a:ln w="28575" cap="rnd">
              <a:solidFill>
                <a:schemeClr val="accent6"/>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2500</c:v>
                </c:pt>
                <c:pt idx="1">
                  <c:v>5000</c:v>
                </c:pt>
                <c:pt idx="2">
                  <c:v>7500</c:v>
                </c:pt>
                <c:pt idx="3">
                  <c:v>10000</c:v>
                </c:pt>
                <c:pt idx="4">
                  <c:v>12500</c:v>
                </c:pt>
                <c:pt idx="5">
                  <c:v>15000</c:v>
                </c:pt>
                <c:pt idx="6">
                  <c:v>17500</c:v>
                </c:pt>
                <c:pt idx="7">
                  <c:v>20000</c:v>
                </c:pt>
                <c:pt idx="8">
                  <c:v>22500</c:v>
                </c:pt>
                <c:pt idx="9">
                  <c:v>25000</c:v>
                </c:pt>
                <c:pt idx="10">
                  <c:v>27500</c:v>
                </c:pt>
                <c:pt idx="11">
                  <c:v>30000</c:v>
                </c:pt>
              </c:numCache>
            </c:numRef>
          </c:val>
          <c:smooth val="0"/>
        </c:ser>
        <c:ser>
          <c:idx val="1"/>
          <c:order val="1"/>
          <c:tx>
            <c:strRef>
              <c:f>Sheet1!$C$1</c:f>
              <c:strCache>
                <c:ptCount val="1"/>
                <c:pt idx="0">
                  <c:v>UV</c:v>
                </c:pt>
              </c:strCache>
            </c:strRef>
          </c:tx>
          <c:spPr>
            <a:ln w="28575" cap="rnd">
              <a:solidFill>
                <a:schemeClr val="accent5"/>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Sheet1!$C$2:$C$13</c:f>
              <c:numCache>
                <c:formatCode>General</c:formatCode>
                <c:ptCount val="12"/>
                <c:pt idx="0">
                  <c:v>1000</c:v>
                </c:pt>
                <c:pt idx="1">
                  <c:v>2000</c:v>
                </c:pt>
                <c:pt idx="2">
                  <c:v>3000</c:v>
                </c:pt>
                <c:pt idx="3">
                  <c:v>4000</c:v>
                </c:pt>
                <c:pt idx="4">
                  <c:v>5000</c:v>
                </c:pt>
                <c:pt idx="5">
                  <c:v>6000</c:v>
                </c:pt>
                <c:pt idx="6">
                  <c:v>7000</c:v>
                </c:pt>
                <c:pt idx="7">
                  <c:v>8000</c:v>
                </c:pt>
                <c:pt idx="8">
                  <c:v>9000</c:v>
                </c:pt>
                <c:pt idx="9">
                  <c:v>10000</c:v>
                </c:pt>
                <c:pt idx="10">
                  <c:v>11000</c:v>
                </c:pt>
                <c:pt idx="11">
                  <c:v>12000</c:v>
                </c:pt>
              </c:numCache>
            </c:numRef>
          </c:val>
          <c:smooth val="0"/>
        </c:ser>
        <c:ser>
          <c:idx val="2"/>
          <c:order val="2"/>
          <c:tx>
            <c:strRef>
              <c:f>Sheet1!$D$1</c:f>
              <c:strCache>
                <c:ptCount val="1"/>
                <c:pt idx="0">
                  <c:v>销售额</c:v>
                </c:pt>
              </c:strCache>
            </c:strRef>
          </c:tx>
          <c:spPr>
            <a:ln w="28575" cap="rnd">
              <a:solidFill>
                <a:schemeClr val="accent4"/>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Sheet1!$D$2:$D$13</c:f>
              <c:numCache>
                <c:formatCode>General</c:formatCode>
                <c:ptCount val="12"/>
                <c:pt idx="0">
                  <c:v>5000</c:v>
                </c:pt>
                <c:pt idx="1">
                  <c:v>10000</c:v>
                </c:pt>
                <c:pt idx="2">
                  <c:v>15000</c:v>
                </c:pt>
                <c:pt idx="3">
                  <c:v>20000</c:v>
                </c:pt>
                <c:pt idx="4">
                  <c:v>25000</c:v>
                </c:pt>
                <c:pt idx="5">
                  <c:v>30000</c:v>
                </c:pt>
                <c:pt idx="6">
                  <c:v>35000</c:v>
                </c:pt>
                <c:pt idx="7">
                  <c:v>40000</c:v>
                </c:pt>
                <c:pt idx="8">
                  <c:v>45000</c:v>
                </c:pt>
                <c:pt idx="9">
                  <c:v>50000</c:v>
                </c:pt>
                <c:pt idx="10">
                  <c:v>55000</c:v>
                </c:pt>
                <c:pt idx="11">
                  <c:v>60000</c:v>
                </c:pt>
              </c:numCache>
            </c:numRef>
          </c:val>
          <c:smooth val="0"/>
        </c:ser>
        <c:dLbls>
          <c:showLegendKey val="0"/>
          <c:showVal val="1"/>
          <c:showCatName val="0"/>
          <c:showSerName val="0"/>
          <c:showPercent val="0"/>
          <c:showBubbleSize val="0"/>
        </c:dLbls>
        <c:marker val="0"/>
        <c:smooth val="0"/>
        <c:axId val="762130033"/>
        <c:axId val="305182464"/>
      </c:lineChart>
      <c:catAx>
        <c:axId val="762130033"/>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305182464"/>
        <c:crosses val="autoZero"/>
        <c:auto val="1"/>
        <c:lblAlgn val="ctr"/>
        <c:lblOffset val="100"/>
        <c:noMultiLvlLbl val="0"/>
      </c:catAx>
      <c:valAx>
        <c:axId val="3051824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762130033"/>
        <c:crosses val="autoZero"/>
        <c:crossBetween val="between"/>
      </c:valAx>
      <c:spPr>
        <a:noFill/>
        <a:ln>
          <a:noFill/>
        </a:ln>
        <a:effectLst/>
      </c:spPr>
    </c:plotArea>
    <c:legend>
      <c:legendPos val="b"/>
      <c:layout/>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610686-844B-4A1B-87C8-BB90DB4BAB84}"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fld>
            <a:endParaRPr lang="en-US"/>
          </a:p>
        </p:txBody>
      </p:sp>
      <p:sp>
        <p:nvSpPr>
          <p:cNvPr id="3076" name="Rectangle 4"/>
          <p:cNvSpPr>
            <a:spLocks noGrp="1" noRot="1" noChangeAspect="1" noChangeArrowheads="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4" Type="http://schemas.openxmlformats.org/officeDocument/2006/relationships/image" Target="../media/image14.png"/><Relationship Id="rId13" Type="http://schemas.openxmlformats.org/officeDocument/2006/relationships/image" Target="../media/image13.png"/><Relationship Id="rId12" Type="http://schemas.openxmlformats.org/officeDocument/2006/relationships/image" Target="../media/image12.png"/><Relationship Id="rId11" Type="http://schemas.openxmlformats.org/officeDocument/2006/relationships/image" Target="../media/image11.png"/><Relationship Id="rId10"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25624" y="908050"/>
            <a:ext cx="10601349" cy="635000"/>
          </a:xfrm>
        </p:spPr>
        <p:txBody>
          <a:bodyPr/>
          <a:lstStyle>
            <a:lvl1pPr>
              <a:defRPr>
                <a:solidFill>
                  <a:schemeClr val="accent1"/>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825624" y="1600200"/>
            <a:ext cx="10601349"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6375" cy="1362075"/>
          </a:xfrm>
        </p:spPr>
        <p:txBody>
          <a:bodyPr anchor="t"/>
          <a:lstStyle>
            <a:lvl1pPr algn="l">
              <a:defRPr sz="4000" b="1" cap="all">
                <a:solidFill>
                  <a:srgbClr val="F8F8F8"/>
                </a:solidFill>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6375" cy="1500187"/>
          </a:xfrm>
        </p:spPr>
        <p:txBody>
          <a:bodyPr anchor="b"/>
          <a:lstStyle>
            <a:lvl1pPr marL="0" indent="0">
              <a:buNone/>
              <a:defRPr sz="2000">
                <a:solidFill>
                  <a:srgbClr val="F8F8F8"/>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7563"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9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9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6013" y="1535113"/>
            <a:ext cx="53911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6013" y="2174875"/>
            <a:ext cx="53911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3200"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8850" y="273050"/>
            <a:ext cx="681831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320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775" y="4800600"/>
            <a:ext cx="731837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775" y="612775"/>
            <a:ext cx="731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775" y="5367338"/>
            <a:ext cx="731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6913" y="2886609"/>
            <a:ext cx="1060349"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0462" y="2758265"/>
            <a:ext cx="10968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451" y="1447779"/>
            <a:ext cx="3013731"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7436" y="3771071"/>
            <a:ext cx="524127"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6340" y="2904246"/>
            <a:ext cx="401158"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7817" y="2574149"/>
            <a:ext cx="981731"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1942" y="3206628"/>
            <a:ext cx="1477636"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2404" y="3446014"/>
            <a:ext cx="1834444"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6102" y="2725338"/>
            <a:ext cx="1116794"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2800" y="3624920"/>
            <a:ext cx="52211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4880" y="2365000"/>
            <a:ext cx="52211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437" y="2795894"/>
            <a:ext cx="1697365"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3626" y="2785815"/>
            <a:ext cx="437445"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19340" y="3325061"/>
            <a:ext cx="703540"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39008" y="2909285"/>
            <a:ext cx="360841"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4990" y="3446013"/>
            <a:ext cx="282222"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5.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dirty="0" smtClean="0"/>
              <a:t>单击此处编辑母版标题样式</a:t>
            </a:r>
            <a:endParaRPr lang="zh-CN" dirty="0" smtClean="0"/>
          </a:p>
        </p:txBody>
      </p:sp>
      <p:sp>
        <p:nvSpPr>
          <p:cNvPr id="1027"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dirty="0" smtClean="0"/>
              <a:t>单击此处编辑母版文本样式</a:t>
            </a:r>
            <a:endParaRPr lang="zh-CN" dirty="0" smtClean="0"/>
          </a:p>
          <a:p>
            <a:pPr lvl="1"/>
            <a:r>
              <a:rPr lang="zh-CN" dirty="0" smtClean="0"/>
              <a:t>第二级</a:t>
            </a:r>
            <a:endParaRPr lang="zh-CN" dirty="0"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rtl="0" fontAlgn="base">
        <a:spcBef>
          <a:spcPct val="0"/>
        </a:spcBef>
        <a:spcAft>
          <a:spcPct val="0"/>
        </a:spcAft>
        <a:defRPr sz="2400">
          <a:solidFill>
            <a:schemeClr val="accent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anose="02010609030101010101"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chart" Target="../charts/char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3" name="Freeform 24"/>
          <p:cNvSpPr>
            <a:spLocks noEditPoints="1"/>
          </p:cNvSpPr>
          <p:nvPr/>
        </p:nvSpPr>
        <p:spPr bwMode="auto">
          <a:xfrm>
            <a:off x="59576149" y="119219663"/>
            <a:ext cx="20054887" cy="15592425"/>
          </a:xfrm>
          <a:custGeom>
            <a:avLst/>
            <a:gdLst>
              <a:gd name="T0" fmla="*/ 1963 w 12633"/>
              <a:gd name="T1" fmla="*/ 0 h 9822"/>
              <a:gd name="T2" fmla="*/ 1963 w 12633"/>
              <a:gd name="T3" fmla="*/ 3996 h 9822"/>
              <a:gd name="T4" fmla="*/ 1951 w 12633"/>
              <a:gd name="T5" fmla="*/ 4367 h 9822"/>
              <a:gd name="T6" fmla="*/ 1926 w 12633"/>
              <a:gd name="T7" fmla="*/ 4701 h 9822"/>
              <a:gd name="T8" fmla="*/ 1877 w 12633"/>
              <a:gd name="T9" fmla="*/ 5022 h 9822"/>
              <a:gd name="T10" fmla="*/ 1828 w 12633"/>
              <a:gd name="T11" fmla="*/ 5332 h 9822"/>
              <a:gd name="T12" fmla="*/ 1741 w 12633"/>
              <a:gd name="T13" fmla="*/ 5604 h 9822"/>
              <a:gd name="T14" fmla="*/ 1655 w 12633"/>
              <a:gd name="T15" fmla="*/ 5864 h 9822"/>
              <a:gd name="T16" fmla="*/ 1605 w 12633"/>
              <a:gd name="T17" fmla="*/ 5987 h 9822"/>
              <a:gd name="T18" fmla="*/ 1544 w 12633"/>
              <a:gd name="T19" fmla="*/ 6099 h 9822"/>
              <a:gd name="T20" fmla="*/ 1482 w 12633"/>
              <a:gd name="T21" fmla="*/ 6210 h 9822"/>
              <a:gd name="T22" fmla="*/ 1420 w 12633"/>
              <a:gd name="T23" fmla="*/ 6309 h 9822"/>
              <a:gd name="T24" fmla="*/ 1284 w 12633"/>
              <a:gd name="T25" fmla="*/ 6507 h 9822"/>
              <a:gd name="T26" fmla="*/ 1136 w 12633"/>
              <a:gd name="T27" fmla="*/ 6692 h 9822"/>
              <a:gd name="T28" fmla="*/ 976 w 12633"/>
              <a:gd name="T29" fmla="*/ 6878 h 9822"/>
              <a:gd name="T30" fmla="*/ 803 w 12633"/>
              <a:gd name="T31" fmla="*/ 7039 h 9822"/>
              <a:gd name="T32" fmla="*/ 617 w 12633"/>
              <a:gd name="T33" fmla="*/ 7200 h 9822"/>
              <a:gd name="T34" fmla="*/ 420 w 12633"/>
              <a:gd name="T35" fmla="*/ 7336 h 9822"/>
              <a:gd name="T36" fmla="*/ 222 w 12633"/>
              <a:gd name="T37" fmla="*/ 7472 h 9822"/>
              <a:gd name="T38" fmla="*/ 0 w 12633"/>
              <a:gd name="T39" fmla="*/ 7595 h 9822"/>
              <a:gd name="T40" fmla="*/ 0 w 12633"/>
              <a:gd name="T41" fmla="*/ 9822 h 9822"/>
              <a:gd name="T42" fmla="*/ 284 w 12633"/>
              <a:gd name="T43" fmla="*/ 9723 h 9822"/>
              <a:gd name="T44" fmla="*/ 543 w 12633"/>
              <a:gd name="T45" fmla="*/ 9624 h 9822"/>
              <a:gd name="T46" fmla="*/ 803 w 12633"/>
              <a:gd name="T47" fmla="*/ 9525 h 9822"/>
              <a:gd name="T48" fmla="*/ 1062 w 12633"/>
              <a:gd name="T49" fmla="*/ 9414 h 9822"/>
              <a:gd name="T50" fmla="*/ 1297 w 12633"/>
              <a:gd name="T51" fmla="*/ 9290 h 9822"/>
              <a:gd name="T52" fmla="*/ 1531 w 12633"/>
              <a:gd name="T53" fmla="*/ 9166 h 9822"/>
              <a:gd name="T54" fmla="*/ 1766 w 12633"/>
              <a:gd name="T55" fmla="*/ 9043 h 9822"/>
              <a:gd name="T56" fmla="*/ 1976 w 12633"/>
              <a:gd name="T57" fmla="*/ 8907 h 9822"/>
              <a:gd name="T58" fmla="*/ 2186 w 12633"/>
              <a:gd name="T59" fmla="*/ 8758 h 9822"/>
              <a:gd name="T60" fmla="*/ 2383 w 12633"/>
              <a:gd name="T61" fmla="*/ 8610 h 9822"/>
              <a:gd name="T62" fmla="*/ 2569 w 12633"/>
              <a:gd name="T63" fmla="*/ 8449 h 9822"/>
              <a:gd name="T64" fmla="*/ 2754 w 12633"/>
              <a:gd name="T65" fmla="*/ 8288 h 9822"/>
              <a:gd name="T66" fmla="*/ 2914 w 12633"/>
              <a:gd name="T67" fmla="*/ 8115 h 9822"/>
              <a:gd name="T68" fmla="*/ 3075 w 12633"/>
              <a:gd name="T69" fmla="*/ 7942 h 9822"/>
              <a:gd name="T70" fmla="*/ 3235 w 12633"/>
              <a:gd name="T71" fmla="*/ 7756 h 9822"/>
              <a:gd name="T72" fmla="*/ 3371 w 12633"/>
              <a:gd name="T73" fmla="*/ 7571 h 9822"/>
              <a:gd name="T74" fmla="*/ 3507 w 12633"/>
              <a:gd name="T75" fmla="*/ 7373 h 9822"/>
              <a:gd name="T76" fmla="*/ 3631 w 12633"/>
              <a:gd name="T77" fmla="*/ 7175 h 9822"/>
              <a:gd name="T78" fmla="*/ 3754 w 12633"/>
              <a:gd name="T79" fmla="*/ 6952 h 9822"/>
              <a:gd name="T80" fmla="*/ 3853 w 12633"/>
              <a:gd name="T81" fmla="*/ 6742 h 9822"/>
              <a:gd name="T82" fmla="*/ 3952 w 12633"/>
              <a:gd name="T83" fmla="*/ 6507 h 9822"/>
              <a:gd name="T84" fmla="*/ 4051 w 12633"/>
              <a:gd name="T85" fmla="*/ 6272 h 9822"/>
              <a:gd name="T86" fmla="*/ 4137 w 12633"/>
              <a:gd name="T87" fmla="*/ 6024 h 9822"/>
              <a:gd name="T88" fmla="*/ 4199 w 12633"/>
              <a:gd name="T89" fmla="*/ 5777 h 9822"/>
              <a:gd name="T90" fmla="*/ 4273 w 12633"/>
              <a:gd name="T91" fmla="*/ 5517 h 9822"/>
              <a:gd name="T92" fmla="*/ 4322 w 12633"/>
              <a:gd name="T93" fmla="*/ 5245 h 9822"/>
              <a:gd name="T94" fmla="*/ 4372 w 12633"/>
              <a:gd name="T95" fmla="*/ 4973 h 9822"/>
              <a:gd name="T96" fmla="*/ 4409 w 12633"/>
              <a:gd name="T97" fmla="*/ 4688 h 9822"/>
              <a:gd name="T98" fmla="*/ 4446 w 12633"/>
              <a:gd name="T99" fmla="*/ 4392 h 9822"/>
              <a:gd name="T100" fmla="*/ 4470 w 12633"/>
              <a:gd name="T101" fmla="*/ 4095 h 9822"/>
              <a:gd name="T102" fmla="*/ 4483 w 12633"/>
              <a:gd name="T103" fmla="*/ 3785 h 9822"/>
              <a:gd name="T104" fmla="*/ 4483 w 12633"/>
              <a:gd name="T105" fmla="*/ 3476 h 9822"/>
              <a:gd name="T106" fmla="*/ 4483 w 12633"/>
              <a:gd name="T107" fmla="*/ 0 h 9822"/>
              <a:gd name="T108" fmla="*/ 1963 w 12633"/>
              <a:gd name="T109" fmla="*/ 0 h 9822"/>
              <a:gd name="T110" fmla="*/ 7681 w 12633"/>
              <a:gd name="T111" fmla="*/ 0 h 9822"/>
              <a:gd name="T112" fmla="*/ 7681 w 12633"/>
              <a:gd name="T113" fmla="*/ 9711 h 9822"/>
              <a:gd name="T114" fmla="*/ 11917 w 12633"/>
              <a:gd name="T115" fmla="*/ 9711 h 9822"/>
              <a:gd name="T116" fmla="*/ 12633 w 12633"/>
              <a:gd name="T117" fmla="*/ 8400 h 9822"/>
              <a:gd name="T118" fmla="*/ 10287 w 12633"/>
              <a:gd name="T119" fmla="*/ 8400 h 9822"/>
              <a:gd name="T120" fmla="*/ 10287 w 12633"/>
              <a:gd name="T121" fmla="*/ 0 h 9822"/>
              <a:gd name="T122" fmla="*/ 7681 w 12633"/>
              <a:gd name="T123" fmla="*/ 0 h 98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633" h="9822">
                <a:moveTo>
                  <a:pt x="1963" y="0"/>
                </a:moveTo>
                <a:lnTo>
                  <a:pt x="1963" y="3996"/>
                </a:lnTo>
                <a:lnTo>
                  <a:pt x="1951" y="4367"/>
                </a:lnTo>
                <a:lnTo>
                  <a:pt x="1926" y="4701"/>
                </a:lnTo>
                <a:lnTo>
                  <a:pt x="1877" y="5022"/>
                </a:lnTo>
                <a:lnTo>
                  <a:pt x="1828" y="5332"/>
                </a:lnTo>
                <a:lnTo>
                  <a:pt x="1741" y="5604"/>
                </a:lnTo>
                <a:lnTo>
                  <a:pt x="1655" y="5864"/>
                </a:lnTo>
                <a:lnTo>
                  <a:pt x="1605" y="5987"/>
                </a:lnTo>
                <a:lnTo>
                  <a:pt x="1544" y="6099"/>
                </a:lnTo>
                <a:lnTo>
                  <a:pt x="1482" y="6210"/>
                </a:lnTo>
                <a:lnTo>
                  <a:pt x="1420" y="6309"/>
                </a:lnTo>
                <a:lnTo>
                  <a:pt x="1284" y="6507"/>
                </a:lnTo>
                <a:lnTo>
                  <a:pt x="1136" y="6692"/>
                </a:lnTo>
                <a:lnTo>
                  <a:pt x="976" y="6878"/>
                </a:lnTo>
                <a:lnTo>
                  <a:pt x="803" y="7039"/>
                </a:lnTo>
                <a:lnTo>
                  <a:pt x="617" y="7200"/>
                </a:lnTo>
                <a:lnTo>
                  <a:pt x="420" y="7336"/>
                </a:lnTo>
                <a:lnTo>
                  <a:pt x="222" y="7472"/>
                </a:lnTo>
                <a:lnTo>
                  <a:pt x="0" y="7595"/>
                </a:lnTo>
                <a:lnTo>
                  <a:pt x="0" y="9822"/>
                </a:lnTo>
                <a:lnTo>
                  <a:pt x="284" y="9723"/>
                </a:lnTo>
                <a:lnTo>
                  <a:pt x="543" y="9624"/>
                </a:lnTo>
                <a:lnTo>
                  <a:pt x="803" y="9525"/>
                </a:lnTo>
                <a:lnTo>
                  <a:pt x="1062" y="9414"/>
                </a:lnTo>
                <a:lnTo>
                  <a:pt x="1297" y="9290"/>
                </a:lnTo>
                <a:lnTo>
                  <a:pt x="1531" y="9166"/>
                </a:lnTo>
                <a:lnTo>
                  <a:pt x="1766" y="9043"/>
                </a:lnTo>
                <a:lnTo>
                  <a:pt x="1976" y="8907"/>
                </a:lnTo>
                <a:lnTo>
                  <a:pt x="2186" y="8758"/>
                </a:lnTo>
                <a:lnTo>
                  <a:pt x="2383" y="8610"/>
                </a:lnTo>
                <a:lnTo>
                  <a:pt x="2569" y="8449"/>
                </a:lnTo>
                <a:lnTo>
                  <a:pt x="2754" y="8288"/>
                </a:lnTo>
                <a:lnTo>
                  <a:pt x="2914" y="8115"/>
                </a:lnTo>
                <a:lnTo>
                  <a:pt x="3075" y="7942"/>
                </a:lnTo>
                <a:lnTo>
                  <a:pt x="3235" y="7756"/>
                </a:lnTo>
                <a:lnTo>
                  <a:pt x="3371" y="7571"/>
                </a:lnTo>
                <a:lnTo>
                  <a:pt x="3507" y="7373"/>
                </a:lnTo>
                <a:lnTo>
                  <a:pt x="3631" y="7175"/>
                </a:lnTo>
                <a:lnTo>
                  <a:pt x="3754" y="6952"/>
                </a:lnTo>
                <a:lnTo>
                  <a:pt x="3853" y="6742"/>
                </a:lnTo>
                <a:lnTo>
                  <a:pt x="3952" y="6507"/>
                </a:lnTo>
                <a:lnTo>
                  <a:pt x="4051" y="6272"/>
                </a:lnTo>
                <a:lnTo>
                  <a:pt x="4137" y="6024"/>
                </a:lnTo>
                <a:lnTo>
                  <a:pt x="4199" y="5777"/>
                </a:lnTo>
                <a:lnTo>
                  <a:pt x="4273" y="5517"/>
                </a:lnTo>
                <a:lnTo>
                  <a:pt x="4322" y="5245"/>
                </a:lnTo>
                <a:lnTo>
                  <a:pt x="4372" y="4973"/>
                </a:lnTo>
                <a:lnTo>
                  <a:pt x="4409" y="4688"/>
                </a:lnTo>
                <a:lnTo>
                  <a:pt x="4446" y="4392"/>
                </a:lnTo>
                <a:lnTo>
                  <a:pt x="4470" y="4095"/>
                </a:lnTo>
                <a:lnTo>
                  <a:pt x="4483" y="3785"/>
                </a:lnTo>
                <a:lnTo>
                  <a:pt x="4483" y="3476"/>
                </a:lnTo>
                <a:lnTo>
                  <a:pt x="4483" y="0"/>
                </a:lnTo>
                <a:lnTo>
                  <a:pt x="1963" y="0"/>
                </a:lnTo>
                <a:close/>
                <a:moveTo>
                  <a:pt x="7681" y="0"/>
                </a:moveTo>
                <a:lnTo>
                  <a:pt x="7681" y="9711"/>
                </a:lnTo>
                <a:lnTo>
                  <a:pt x="11917" y="9711"/>
                </a:lnTo>
                <a:lnTo>
                  <a:pt x="12633" y="8400"/>
                </a:lnTo>
                <a:lnTo>
                  <a:pt x="10287" y="8400"/>
                </a:lnTo>
                <a:lnTo>
                  <a:pt x="10287" y="0"/>
                </a:lnTo>
                <a:lnTo>
                  <a:pt x="7681" y="0"/>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4" name="Freeform 25"/>
          <p:cNvSpPr>
            <a:spLocks noEditPoints="1"/>
          </p:cNvSpPr>
          <p:nvPr/>
        </p:nvSpPr>
        <p:spPr bwMode="auto">
          <a:xfrm>
            <a:off x="81102648" y="119043450"/>
            <a:ext cx="20918487" cy="15690850"/>
          </a:xfrm>
          <a:custGeom>
            <a:avLst/>
            <a:gdLst>
              <a:gd name="T0" fmla="*/ 457 w 13177"/>
              <a:gd name="T1" fmla="*/ 8461 h 9884"/>
              <a:gd name="T2" fmla="*/ 5322 w 13177"/>
              <a:gd name="T3" fmla="*/ 8820 h 9884"/>
              <a:gd name="T4" fmla="*/ 0 w 13177"/>
              <a:gd name="T5" fmla="*/ 9884 h 9884"/>
              <a:gd name="T6" fmla="*/ 13177 w 13177"/>
              <a:gd name="T7" fmla="*/ 8820 h 9884"/>
              <a:gd name="T8" fmla="*/ 7965 w 13177"/>
              <a:gd name="T9" fmla="*/ 8461 h 9884"/>
              <a:gd name="T10" fmla="*/ 12744 w 13177"/>
              <a:gd name="T11" fmla="*/ 7422 h 9884"/>
              <a:gd name="T12" fmla="*/ 7965 w 13177"/>
              <a:gd name="T13" fmla="*/ 7026 h 9884"/>
              <a:gd name="T14" fmla="*/ 10028 w 13177"/>
              <a:gd name="T15" fmla="*/ 6135 h 9884"/>
              <a:gd name="T16" fmla="*/ 7965 w 13177"/>
              <a:gd name="T17" fmla="*/ 5665 h 9884"/>
              <a:gd name="T18" fmla="*/ 10028 w 13177"/>
              <a:gd name="T19" fmla="*/ 7026 h 9884"/>
              <a:gd name="T20" fmla="*/ 12670 w 13177"/>
              <a:gd name="T21" fmla="*/ 3414 h 9884"/>
              <a:gd name="T22" fmla="*/ 765 w 13177"/>
              <a:gd name="T23" fmla="*/ 7026 h 9884"/>
              <a:gd name="T24" fmla="*/ 5322 w 13177"/>
              <a:gd name="T25" fmla="*/ 7422 h 9884"/>
              <a:gd name="T26" fmla="*/ 8694 w 13177"/>
              <a:gd name="T27" fmla="*/ 1670 h 9884"/>
              <a:gd name="T28" fmla="*/ 4643 w 13177"/>
              <a:gd name="T29" fmla="*/ 2066 h 9884"/>
              <a:gd name="T30" fmla="*/ 1852 w 13177"/>
              <a:gd name="T31" fmla="*/ 1670 h 9884"/>
              <a:gd name="T32" fmla="*/ 49 w 13177"/>
              <a:gd name="T33" fmla="*/ 2066 h 9884"/>
              <a:gd name="T34" fmla="*/ 13140 w 13177"/>
              <a:gd name="T35" fmla="*/ 3130 h 9884"/>
              <a:gd name="T36" fmla="*/ 11176 w 13177"/>
              <a:gd name="T37" fmla="*/ 2066 h 9884"/>
              <a:gd name="T38" fmla="*/ 8694 w 13177"/>
              <a:gd name="T39" fmla="*/ 1670 h 9884"/>
              <a:gd name="T40" fmla="*/ 407 w 13177"/>
              <a:gd name="T41" fmla="*/ 1447 h 9884"/>
              <a:gd name="T42" fmla="*/ 12769 w 13177"/>
              <a:gd name="T43" fmla="*/ 396 h 9884"/>
              <a:gd name="T44" fmla="*/ 7916 w 13177"/>
              <a:gd name="T45" fmla="*/ 0 h 9884"/>
              <a:gd name="T46" fmla="*/ 5261 w 13177"/>
              <a:gd name="T47" fmla="*/ 396 h 9884"/>
              <a:gd name="T48" fmla="*/ 10028 w 13177"/>
              <a:gd name="T49" fmla="*/ 4305 h 9884"/>
              <a:gd name="T50" fmla="*/ 7965 w 13177"/>
              <a:gd name="T51" fmla="*/ 4787 h 9884"/>
              <a:gd name="T52" fmla="*/ 10028 w 13177"/>
              <a:gd name="T53" fmla="*/ 4305 h 9884"/>
              <a:gd name="T54" fmla="*/ 5322 w 13177"/>
              <a:gd name="T55" fmla="*/ 4305 h 9884"/>
              <a:gd name="T56" fmla="*/ 3408 w 13177"/>
              <a:gd name="T57" fmla="*/ 4787 h 9884"/>
              <a:gd name="T58" fmla="*/ 3408 w 13177"/>
              <a:gd name="T59" fmla="*/ 5665 h 9884"/>
              <a:gd name="T60" fmla="*/ 5322 w 13177"/>
              <a:gd name="T61" fmla="*/ 6135 h 9884"/>
              <a:gd name="T62" fmla="*/ 3408 w 13177"/>
              <a:gd name="T63" fmla="*/ 5665 h 9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77" h="9884">
                <a:moveTo>
                  <a:pt x="457" y="7422"/>
                </a:moveTo>
                <a:lnTo>
                  <a:pt x="457" y="8461"/>
                </a:lnTo>
                <a:lnTo>
                  <a:pt x="5322" y="8461"/>
                </a:lnTo>
                <a:lnTo>
                  <a:pt x="5322" y="8820"/>
                </a:lnTo>
                <a:lnTo>
                  <a:pt x="0" y="8820"/>
                </a:lnTo>
                <a:lnTo>
                  <a:pt x="0" y="9884"/>
                </a:lnTo>
                <a:lnTo>
                  <a:pt x="13177" y="9884"/>
                </a:lnTo>
                <a:lnTo>
                  <a:pt x="13177" y="8820"/>
                </a:lnTo>
                <a:lnTo>
                  <a:pt x="7965" y="8820"/>
                </a:lnTo>
                <a:lnTo>
                  <a:pt x="7965" y="8461"/>
                </a:lnTo>
                <a:lnTo>
                  <a:pt x="12744" y="8461"/>
                </a:lnTo>
                <a:lnTo>
                  <a:pt x="12744" y="7422"/>
                </a:lnTo>
                <a:lnTo>
                  <a:pt x="7965" y="7422"/>
                </a:lnTo>
                <a:lnTo>
                  <a:pt x="7965" y="7026"/>
                </a:lnTo>
                <a:lnTo>
                  <a:pt x="9472" y="7026"/>
                </a:lnTo>
                <a:lnTo>
                  <a:pt x="10028" y="6135"/>
                </a:lnTo>
                <a:lnTo>
                  <a:pt x="7965" y="6135"/>
                </a:lnTo>
                <a:lnTo>
                  <a:pt x="7965" y="5665"/>
                </a:lnTo>
                <a:lnTo>
                  <a:pt x="10028" y="5665"/>
                </a:lnTo>
                <a:lnTo>
                  <a:pt x="10028" y="7026"/>
                </a:lnTo>
                <a:lnTo>
                  <a:pt x="12670" y="7026"/>
                </a:lnTo>
                <a:lnTo>
                  <a:pt x="12670" y="3414"/>
                </a:lnTo>
                <a:lnTo>
                  <a:pt x="765" y="3414"/>
                </a:lnTo>
                <a:lnTo>
                  <a:pt x="765" y="7026"/>
                </a:lnTo>
                <a:lnTo>
                  <a:pt x="5322" y="7026"/>
                </a:lnTo>
                <a:lnTo>
                  <a:pt x="5322" y="7422"/>
                </a:lnTo>
                <a:lnTo>
                  <a:pt x="457" y="7422"/>
                </a:lnTo>
                <a:close/>
                <a:moveTo>
                  <a:pt x="8694" y="1670"/>
                </a:moveTo>
                <a:lnTo>
                  <a:pt x="8533" y="2066"/>
                </a:lnTo>
                <a:lnTo>
                  <a:pt x="4643" y="2066"/>
                </a:lnTo>
                <a:lnTo>
                  <a:pt x="4495" y="1670"/>
                </a:lnTo>
                <a:lnTo>
                  <a:pt x="1852" y="1670"/>
                </a:lnTo>
                <a:lnTo>
                  <a:pt x="2000" y="2066"/>
                </a:lnTo>
                <a:lnTo>
                  <a:pt x="49" y="2066"/>
                </a:lnTo>
                <a:lnTo>
                  <a:pt x="49" y="3130"/>
                </a:lnTo>
                <a:lnTo>
                  <a:pt x="13140" y="3130"/>
                </a:lnTo>
                <a:lnTo>
                  <a:pt x="13140" y="2066"/>
                </a:lnTo>
                <a:lnTo>
                  <a:pt x="11176" y="2066"/>
                </a:lnTo>
                <a:lnTo>
                  <a:pt x="11337" y="1670"/>
                </a:lnTo>
                <a:lnTo>
                  <a:pt x="8694" y="1670"/>
                </a:lnTo>
                <a:close/>
                <a:moveTo>
                  <a:pt x="407" y="396"/>
                </a:moveTo>
                <a:lnTo>
                  <a:pt x="407" y="1447"/>
                </a:lnTo>
                <a:lnTo>
                  <a:pt x="12769" y="1447"/>
                </a:lnTo>
                <a:lnTo>
                  <a:pt x="12769" y="396"/>
                </a:lnTo>
                <a:lnTo>
                  <a:pt x="7916" y="396"/>
                </a:lnTo>
                <a:lnTo>
                  <a:pt x="7916" y="0"/>
                </a:lnTo>
                <a:lnTo>
                  <a:pt x="5261" y="0"/>
                </a:lnTo>
                <a:lnTo>
                  <a:pt x="5261" y="396"/>
                </a:lnTo>
                <a:lnTo>
                  <a:pt x="407" y="396"/>
                </a:lnTo>
                <a:close/>
                <a:moveTo>
                  <a:pt x="10028" y="4305"/>
                </a:moveTo>
                <a:lnTo>
                  <a:pt x="10028" y="4787"/>
                </a:lnTo>
                <a:lnTo>
                  <a:pt x="7965" y="4787"/>
                </a:lnTo>
                <a:lnTo>
                  <a:pt x="7965" y="4305"/>
                </a:lnTo>
                <a:lnTo>
                  <a:pt x="10028" y="4305"/>
                </a:lnTo>
                <a:close/>
                <a:moveTo>
                  <a:pt x="3408" y="4305"/>
                </a:moveTo>
                <a:lnTo>
                  <a:pt x="5322" y="4305"/>
                </a:lnTo>
                <a:lnTo>
                  <a:pt x="5322" y="4787"/>
                </a:lnTo>
                <a:lnTo>
                  <a:pt x="3408" y="4787"/>
                </a:lnTo>
                <a:lnTo>
                  <a:pt x="3408" y="4305"/>
                </a:lnTo>
                <a:close/>
                <a:moveTo>
                  <a:pt x="3408" y="5665"/>
                </a:moveTo>
                <a:lnTo>
                  <a:pt x="5322" y="5665"/>
                </a:lnTo>
                <a:lnTo>
                  <a:pt x="5322" y="6135"/>
                </a:lnTo>
                <a:lnTo>
                  <a:pt x="3408" y="6135"/>
                </a:lnTo>
                <a:lnTo>
                  <a:pt x="3408" y="5665"/>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5" name="Freeform 26"/>
          <p:cNvSpPr>
            <a:spLocks noEditPoints="1"/>
          </p:cNvSpPr>
          <p:nvPr/>
        </p:nvSpPr>
        <p:spPr bwMode="auto">
          <a:xfrm>
            <a:off x="103079997" y="119083138"/>
            <a:ext cx="20820062" cy="15709900"/>
          </a:xfrm>
          <a:custGeom>
            <a:avLst/>
            <a:gdLst>
              <a:gd name="T0" fmla="*/ 2420 w 13115"/>
              <a:gd name="T1" fmla="*/ 5752 h 9896"/>
              <a:gd name="T2" fmla="*/ 3816 w 13115"/>
              <a:gd name="T3" fmla="*/ 9846 h 9896"/>
              <a:gd name="T4" fmla="*/ 6038 w 13115"/>
              <a:gd name="T5" fmla="*/ 4428 h 9896"/>
              <a:gd name="T6" fmla="*/ 4359 w 13115"/>
              <a:gd name="T7" fmla="*/ 2387 h 9896"/>
              <a:gd name="T8" fmla="*/ 6113 w 13115"/>
              <a:gd name="T9" fmla="*/ 1150 h 9896"/>
              <a:gd name="T10" fmla="*/ 4359 w 13115"/>
              <a:gd name="T11" fmla="*/ 12 h 9896"/>
              <a:gd name="T12" fmla="*/ 1889 w 13115"/>
              <a:gd name="T13" fmla="*/ 1150 h 9896"/>
              <a:gd name="T14" fmla="*/ 0 w 13115"/>
              <a:gd name="T15" fmla="*/ 2387 h 9896"/>
              <a:gd name="T16" fmla="*/ 1889 w 13115"/>
              <a:gd name="T17" fmla="*/ 4428 h 9896"/>
              <a:gd name="T18" fmla="*/ 209 w 13115"/>
              <a:gd name="T19" fmla="*/ 9846 h 9896"/>
              <a:gd name="T20" fmla="*/ 3816 w 13115"/>
              <a:gd name="T21" fmla="*/ 8733 h 9896"/>
              <a:gd name="T22" fmla="*/ 9435 w 13115"/>
              <a:gd name="T23" fmla="*/ 1039 h 9896"/>
              <a:gd name="T24" fmla="*/ 7619 w 13115"/>
              <a:gd name="T25" fmla="*/ 0 h 9896"/>
              <a:gd name="T26" fmla="*/ 6471 w 13115"/>
              <a:gd name="T27" fmla="*/ 2362 h 9896"/>
              <a:gd name="T28" fmla="*/ 8718 w 13115"/>
              <a:gd name="T29" fmla="*/ 3105 h 9896"/>
              <a:gd name="T30" fmla="*/ 10682 w 13115"/>
              <a:gd name="T31" fmla="*/ 2263 h 9896"/>
              <a:gd name="T32" fmla="*/ 10534 w 13115"/>
              <a:gd name="T33" fmla="*/ 3006 h 9896"/>
              <a:gd name="T34" fmla="*/ 10336 w 13115"/>
              <a:gd name="T35" fmla="*/ 3711 h 9896"/>
              <a:gd name="T36" fmla="*/ 10077 w 13115"/>
              <a:gd name="T37" fmla="*/ 4366 h 9896"/>
              <a:gd name="T38" fmla="*/ 9780 w 13115"/>
              <a:gd name="T39" fmla="*/ 4985 h 9896"/>
              <a:gd name="T40" fmla="*/ 9583 w 13115"/>
              <a:gd name="T41" fmla="*/ 4614 h 9896"/>
              <a:gd name="T42" fmla="*/ 9422 w 13115"/>
              <a:gd name="T43" fmla="*/ 4243 h 9896"/>
              <a:gd name="T44" fmla="*/ 9262 w 13115"/>
              <a:gd name="T45" fmla="*/ 3847 h 9896"/>
              <a:gd name="T46" fmla="*/ 9126 w 13115"/>
              <a:gd name="T47" fmla="*/ 3426 h 9896"/>
              <a:gd name="T48" fmla="*/ 7100 w 13115"/>
              <a:gd name="T49" fmla="*/ 3649 h 9896"/>
              <a:gd name="T50" fmla="*/ 7224 w 13115"/>
              <a:gd name="T51" fmla="*/ 4094 h 9896"/>
              <a:gd name="T52" fmla="*/ 7372 w 13115"/>
              <a:gd name="T53" fmla="*/ 4515 h 9896"/>
              <a:gd name="T54" fmla="*/ 7545 w 13115"/>
              <a:gd name="T55" fmla="*/ 4935 h 9896"/>
              <a:gd name="T56" fmla="*/ 7743 w 13115"/>
              <a:gd name="T57" fmla="*/ 5331 h 9896"/>
              <a:gd name="T58" fmla="*/ 7953 w 13115"/>
              <a:gd name="T59" fmla="*/ 5715 h 9896"/>
              <a:gd name="T60" fmla="*/ 8298 w 13115"/>
              <a:gd name="T61" fmla="*/ 6271 h 9896"/>
              <a:gd name="T62" fmla="*/ 8335 w 13115"/>
              <a:gd name="T63" fmla="*/ 6828 h 9896"/>
              <a:gd name="T64" fmla="*/ 7866 w 13115"/>
              <a:gd name="T65" fmla="*/ 7236 h 9896"/>
              <a:gd name="T66" fmla="*/ 7360 w 13115"/>
              <a:gd name="T67" fmla="*/ 7620 h 9896"/>
              <a:gd name="T68" fmla="*/ 6829 w 13115"/>
              <a:gd name="T69" fmla="*/ 7966 h 9896"/>
              <a:gd name="T70" fmla="*/ 6545 w 13115"/>
              <a:gd name="T71" fmla="*/ 9896 h 9896"/>
              <a:gd name="T72" fmla="*/ 7434 w 13115"/>
              <a:gd name="T73" fmla="*/ 9475 h 9896"/>
              <a:gd name="T74" fmla="*/ 8274 w 13115"/>
              <a:gd name="T75" fmla="*/ 9017 h 9896"/>
              <a:gd name="T76" fmla="*/ 9052 w 13115"/>
              <a:gd name="T77" fmla="*/ 8486 h 9896"/>
              <a:gd name="T78" fmla="*/ 9780 w 13115"/>
              <a:gd name="T79" fmla="*/ 7892 h 9896"/>
              <a:gd name="T80" fmla="*/ 10497 w 13115"/>
              <a:gd name="T81" fmla="*/ 8486 h 9896"/>
              <a:gd name="T82" fmla="*/ 11287 w 13115"/>
              <a:gd name="T83" fmla="*/ 9017 h 9896"/>
              <a:gd name="T84" fmla="*/ 12127 w 13115"/>
              <a:gd name="T85" fmla="*/ 9475 h 9896"/>
              <a:gd name="T86" fmla="*/ 13004 w 13115"/>
              <a:gd name="T87" fmla="*/ 9896 h 9896"/>
              <a:gd name="T88" fmla="*/ 12720 w 13115"/>
              <a:gd name="T89" fmla="*/ 7966 h 9896"/>
              <a:gd name="T90" fmla="*/ 12189 w 13115"/>
              <a:gd name="T91" fmla="*/ 7620 h 9896"/>
              <a:gd name="T92" fmla="*/ 11682 w 13115"/>
              <a:gd name="T93" fmla="*/ 7236 h 9896"/>
              <a:gd name="T94" fmla="*/ 11213 w 13115"/>
              <a:gd name="T95" fmla="*/ 6828 h 9896"/>
              <a:gd name="T96" fmla="*/ 11163 w 13115"/>
              <a:gd name="T97" fmla="*/ 6383 h 9896"/>
              <a:gd name="T98" fmla="*/ 11485 w 13115"/>
              <a:gd name="T99" fmla="*/ 5913 h 9896"/>
              <a:gd name="T100" fmla="*/ 11769 w 13115"/>
              <a:gd name="T101" fmla="*/ 5418 h 9896"/>
              <a:gd name="T102" fmla="*/ 12016 w 13115"/>
              <a:gd name="T103" fmla="*/ 4898 h 9896"/>
              <a:gd name="T104" fmla="*/ 12238 w 13115"/>
              <a:gd name="T105" fmla="*/ 4354 h 9896"/>
              <a:gd name="T106" fmla="*/ 12411 w 13115"/>
              <a:gd name="T107" fmla="*/ 3785 h 9896"/>
              <a:gd name="T108" fmla="*/ 12559 w 13115"/>
              <a:gd name="T109" fmla="*/ 3191 h 9896"/>
              <a:gd name="T110" fmla="*/ 12658 w 13115"/>
              <a:gd name="T111" fmla="*/ 2585 h 9896"/>
              <a:gd name="T112" fmla="*/ 13115 w 13115"/>
              <a:gd name="T113" fmla="*/ 2263 h 9896"/>
              <a:gd name="T114" fmla="*/ 9435 w 13115"/>
              <a:gd name="T115" fmla="*/ 1039 h 9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115" h="9896">
                <a:moveTo>
                  <a:pt x="2420" y="8733"/>
                </a:moveTo>
                <a:lnTo>
                  <a:pt x="2420" y="5752"/>
                </a:lnTo>
                <a:lnTo>
                  <a:pt x="3816" y="5752"/>
                </a:lnTo>
                <a:lnTo>
                  <a:pt x="3816" y="9846"/>
                </a:lnTo>
                <a:lnTo>
                  <a:pt x="6038" y="9846"/>
                </a:lnTo>
                <a:lnTo>
                  <a:pt x="6038" y="4428"/>
                </a:lnTo>
                <a:lnTo>
                  <a:pt x="4359" y="4428"/>
                </a:lnTo>
                <a:lnTo>
                  <a:pt x="4359" y="2387"/>
                </a:lnTo>
                <a:lnTo>
                  <a:pt x="6113" y="2387"/>
                </a:lnTo>
                <a:lnTo>
                  <a:pt x="6113" y="1150"/>
                </a:lnTo>
                <a:lnTo>
                  <a:pt x="4359" y="1150"/>
                </a:lnTo>
                <a:lnTo>
                  <a:pt x="4359" y="12"/>
                </a:lnTo>
                <a:lnTo>
                  <a:pt x="1889" y="12"/>
                </a:lnTo>
                <a:lnTo>
                  <a:pt x="1889" y="1150"/>
                </a:lnTo>
                <a:lnTo>
                  <a:pt x="0" y="1150"/>
                </a:lnTo>
                <a:lnTo>
                  <a:pt x="0" y="2387"/>
                </a:lnTo>
                <a:lnTo>
                  <a:pt x="1889" y="2387"/>
                </a:lnTo>
                <a:lnTo>
                  <a:pt x="1889" y="4428"/>
                </a:lnTo>
                <a:lnTo>
                  <a:pt x="209" y="4428"/>
                </a:lnTo>
                <a:lnTo>
                  <a:pt x="209" y="9846"/>
                </a:lnTo>
                <a:lnTo>
                  <a:pt x="3334" y="9846"/>
                </a:lnTo>
                <a:lnTo>
                  <a:pt x="3816" y="8733"/>
                </a:lnTo>
                <a:lnTo>
                  <a:pt x="2420" y="8733"/>
                </a:lnTo>
                <a:close/>
                <a:moveTo>
                  <a:pt x="9435" y="1039"/>
                </a:moveTo>
                <a:lnTo>
                  <a:pt x="9805" y="0"/>
                </a:lnTo>
                <a:lnTo>
                  <a:pt x="7619" y="0"/>
                </a:lnTo>
                <a:lnTo>
                  <a:pt x="6878" y="2362"/>
                </a:lnTo>
                <a:lnTo>
                  <a:pt x="6471" y="2362"/>
                </a:lnTo>
                <a:lnTo>
                  <a:pt x="6693" y="3105"/>
                </a:lnTo>
                <a:lnTo>
                  <a:pt x="8718" y="3105"/>
                </a:lnTo>
                <a:lnTo>
                  <a:pt x="9015" y="2263"/>
                </a:lnTo>
                <a:lnTo>
                  <a:pt x="10682" y="2263"/>
                </a:lnTo>
                <a:lnTo>
                  <a:pt x="10608" y="2634"/>
                </a:lnTo>
                <a:lnTo>
                  <a:pt x="10534" y="3006"/>
                </a:lnTo>
                <a:lnTo>
                  <a:pt x="10435" y="3364"/>
                </a:lnTo>
                <a:lnTo>
                  <a:pt x="10336" y="3711"/>
                </a:lnTo>
                <a:lnTo>
                  <a:pt x="10213" y="4045"/>
                </a:lnTo>
                <a:lnTo>
                  <a:pt x="10077" y="4366"/>
                </a:lnTo>
                <a:lnTo>
                  <a:pt x="9929" y="4676"/>
                </a:lnTo>
                <a:lnTo>
                  <a:pt x="9780" y="4985"/>
                </a:lnTo>
                <a:lnTo>
                  <a:pt x="9682" y="4799"/>
                </a:lnTo>
                <a:lnTo>
                  <a:pt x="9583" y="4614"/>
                </a:lnTo>
                <a:lnTo>
                  <a:pt x="9496" y="4428"/>
                </a:lnTo>
                <a:lnTo>
                  <a:pt x="9422" y="4243"/>
                </a:lnTo>
                <a:lnTo>
                  <a:pt x="9336" y="4045"/>
                </a:lnTo>
                <a:lnTo>
                  <a:pt x="9262" y="3847"/>
                </a:lnTo>
                <a:lnTo>
                  <a:pt x="9188" y="3636"/>
                </a:lnTo>
                <a:lnTo>
                  <a:pt x="9126" y="3426"/>
                </a:lnTo>
                <a:lnTo>
                  <a:pt x="7051" y="3426"/>
                </a:lnTo>
                <a:lnTo>
                  <a:pt x="7100" y="3649"/>
                </a:lnTo>
                <a:lnTo>
                  <a:pt x="7162" y="3871"/>
                </a:lnTo>
                <a:lnTo>
                  <a:pt x="7224" y="4094"/>
                </a:lnTo>
                <a:lnTo>
                  <a:pt x="7298" y="4304"/>
                </a:lnTo>
                <a:lnTo>
                  <a:pt x="7372" y="4515"/>
                </a:lnTo>
                <a:lnTo>
                  <a:pt x="7459" y="4725"/>
                </a:lnTo>
                <a:lnTo>
                  <a:pt x="7545" y="4935"/>
                </a:lnTo>
                <a:lnTo>
                  <a:pt x="7644" y="5133"/>
                </a:lnTo>
                <a:lnTo>
                  <a:pt x="7743" y="5331"/>
                </a:lnTo>
                <a:lnTo>
                  <a:pt x="7841" y="5529"/>
                </a:lnTo>
                <a:lnTo>
                  <a:pt x="7953" y="5715"/>
                </a:lnTo>
                <a:lnTo>
                  <a:pt x="8064" y="5900"/>
                </a:lnTo>
                <a:lnTo>
                  <a:pt x="8298" y="6271"/>
                </a:lnTo>
                <a:lnTo>
                  <a:pt x="8558" y="6618"/>
                </a:lnTo>
                <a:lnTo>
                  <a:pt x="8335" y="6828"/>
                </a:lnTo>
                <a:lnTo>
                  <a:pt x="8101" y="7038"/>
                </a:lnTo>
                <a:lnTo>
                  <a:pt x="7866" y="7236"/>
                </a:lnTo>
                <a:lnTo>
                  <a:pt x="7619" y="7434"/>
                </a:lnTo>
                <a:lnTo>
                  <a:pt x="7360" y="7620"/>
                </a:lnTo>
                <a:lnTo>
                  <a:pt x="7100" y="7793"/>
                </a:lnTo>
                <a:lnTo>
                  <a:pt x="6829" y="7966"/>
                </a:lnTo>
                <a:lnTo>
                  <a:pt x="6545" y="8139"/>
                </a:lnTo>
                <a:lnTo>
                  <a:pt x="6545" y="9896"/>
                </a:lnTo>
                <a:lnTo>
                  <a:pt x="6989" y="9698"/>
                </a:lnTo>
                <a:lnTo>
                  <a:pt x="7434" y="9475"/>
                </a:lnTo>
                <a:lnTo>
                  <a:pt x="7854" y="9252"/>
                </a:lnTo>
                <a:lnTo>
                  <a:pt x="8274" y="9017"/>
                </a:lnTo>
                <a:lnTo>
                  <a:pt x="8669" y="8758"/>
                </a:lnTo>
                <a:lnTo>
                  <a:pt x="9052" y="8486"/>
                </a:lnTo>
                <a:lnTo>
                  <a:pt x="9422" y="8201"/>
                </a:lnTo>
                <a:lnTo>
                  <a:pt x="9780" y="7892"/>
                </a:lnTo>
                <a:lnTo>
                  <a:pt x="10126" y="8201"/>
                </a:lnTo>
                <a:lnTo>
                  <a:pt x="10497" y="8486"/>
                </a:lnTo>
                <a:lnTo>
                  <a:pt x="10892" y="8758"/>
                </a:lnTo>
                <a:lnTo>
                  <a:pt x="11287" y="9017"/>
                </a:lnTo>
                <a:lnTo>
                  <a:pt x="11695" y="9252"/>
                </a:lnTo>
                <a:lnTo>
                  <a:pt x="12127" y="9475"/>
                </a:lnTo>
                <a:lnTo>
                  <a:pt x="12559" y="9698"/>
                </a:lnTo>
                <a:lnTo>
                  <a:pt x="13004" y="9896"/>
                </a:lnTo>
                <a:lnTo>
                  <a:pt x="13004" y="8139"/>
                </a:lnTo>
                <a:lnTo>
                  <a:pt x="12720" y="7966"/>
                </a:lnTo>
                <a:lnTo>
                  <a:pt x="12448" y="7793"/>
                </a:lnTo>
                <a:lnTo>
                  <a:pt x="12189" y="7620"/>
                </a:lnTo>
                <a:lnTo>
                  <a:pt x="11929" y="7434"/>
                </a:lnTo>
                <a:lnTo>
                  <a:pt x="11682" y="7236"/>
                </a:lnTo>
                <a:lnTo>
                  <a:pt x="11435" y="7038"/>
                </a:lnTo>
                <a:lnTo>
                  <a:pt x="11213" y="6828"/>
                </a:lnTo>
                <a:lnTo>
                  <a:pt x="10991" y="6618"/>
                </a:lnTo>
                <a:lnTo>
                  <a:pt x="11163" y="6383"/>
                </a:lnTo>
                <a:lnTo>
                  <a:pt x="11324" y="6148"/>
                </a:lnTo>
                <a:lnTo>
                  <a:pt x="11485" y="5913"/>
                </a:lnTo>
                <a:lnTo>
                  <a:pt x="11633" y="5665"/>
                </a:lnTo>
                <a:lnTo>
                  <a:pt x="11769" y="5418"/>
                </a:lnTo>
                <a:lnTo>
                  <a:pt x="11892" y="5158"/>
                </a:lnTo>
                <a:lnTo>
                  <a:pt x="12016" y="4898"/>
                </a:lnTo>
                <a:lnTo>
                  <a:pt x="12127" y="4626"/>
                </a:lnTo>
                <a:lnTo>
                  <a:pt x="12238" y="4354"/>
                </a:lnTo>
                <a:lnTo>
                  <a:pt x="12324" y="4069"/>
                </a:lnTo>
                <a:lnTo>
                  <a:pt x="12411" y="3785"/>
                </a:lnTo>
                <a:lnTo>
                  <a:pt x="12485" y="3488"/>
                </a:lnTo>
                <a:lnTo>
                  <a:pt x="12559" y="3191"/>
                </a:lnTo>
                <a:lnTo>
                  <a:pt x="12608" y="2894"/>
                </a:lnTo>
                <a:lnTo>
                  <a:pt x="12658" y="2585"/>
                </a:lnTo>
                <a:lnTo>
                  <a:pt x="12695" y="2263"/>
                </a:lnTo>
                <a:lnTo>
                  <a:pt x="13115" y="2263"/>
                </a:lnTo>
                <a:lnTo>
                  <a:pt x="13115" y="1039"/>
                </a:lnTo>
                <a:lnTo>
                  <a:pt x="9435" y="1039"/>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6" name="Freeform 27"/>
          <p:cNvSpPr>
            <a:spLocks noEditPoints="1"/>
          </p:cNvSpPr>
          <p:nvPr/>
        </p:nvSpPr>
        <p:spPr bwMode="auto">
          <a:xfrm>
            <a:off x="125055758" y="119083138"/>
            <a:ext cx="20801012" cy="15651163"/>
          </a:xfrm>
          <a:custGeom>
            <a:avLst/>
            <a:gdLst>
              <a:gd name="T0" fmla="*/ 7583 w 13103"/>
              <a:gd name="T1" fmla="*/ 2944 h 9859"/>
              <a:gd name="T2" fmla="*/ 10448 w 13103"/>
              <a:gd name="T3" fmla="*/ 4403 h 9859"/>
              <a:gd name="T4" fmla="*/ 12585 w 13103"/>
              <a:gd name="T5" fmla="*/ 2041 h 9859"/>
              <a:gd name="T6" fmla="*/ 7583 w 13103"/>
              <a:gd name="T7" fmla="*/ 1657 h 9859"/>
              <a:gd name="T8" fmla="*/ 13103 w 13103"/>
              <a:gd name="T9" fmla="*/ 593 h 9859"/>
              <a:gd name="T10" fmla="*/ 7583 w 13103"/>
              <a:gd name="T11" fmla="*/ 0 h 9859"/>
              <a:gd name="T12" fmla="*/ 5212 w 13103"/>
              <a:gd name="T13" fmla="*/ 593 h 9859"/>
              <a:gd name="T14" fmla="*/ 0 w 13103"/>
              <a:gd name="T15" fmla="*/ 1657 h 9859"/>
              <a:gd name="T16" fmla="*/ 5212 w 13103"/>
              <a:gd name="T17" fmla="*/ 2041 h 9859"/>
              <a:gd name="T18" fmla="*/ 482 w 13103"/>
              <a:gd name="T19" fmla="*/ 4403 h 9859"/>
              <a:gd name="T20" fmla="*/ 5212 w 13103"/>
              <a:gd name="T21" fmla="*/ 4836 h 9859"/>
              <a:gd name="T22" fmla="*/ 482 w 13103"/>
              <a:gd name="T23" fmla="*/ 5789 h 9859"/>
              <a:gd name="T24" fmla="*/ 5212 w 13103"/>
              <a:gd name="T25" fmla="*/ 6185 h 9859"/>
              <a:gd name="T26" fmla="*/ 50 w 13103"/>
              <a:gd name="T27" fmla="*/ 7187 h 9859"/>
              <a:gd name="T28" fmla="*/ 5212 w 13103"/>
              <a:gd name="T29" fmla="*/ 7583 h 9859"/>
              <a:gd name="T30" fmla="*/ 482 w 13103"/>
              <a:gd name="T31" fmla="*/ 8560 h 9859"/>
              <a:gd name="T32" fmla="*/ 5212 w 13103"/>
              <a:gd name="T33" fmla="*/ 8894 h 9859"/>
              <a:gd name="T34" fmla="*/ 4150 w 13103"/>
              <a:gd name="T35" fmla="*/ 9859 h 9859"/>
              <a:gd name="T36" fmla="*/ 7583 w 13103"/>
              <a:gd name="T37" fmla="*/ 8560 h 9859"/>
              <a:gd name="T38" fmla="*/ 10473 w 13103"/>
              <a:gd name="T39" fmla="*/ 7583 h 9859"/>
              <a:gd name="T40" fmla="*/ 7583 w 13103"/>
              <a:gd name="T41" fmla="*/ 7187 h 9859"/>
              <a:gd name="T42" fmla="*/ 10534 w 13103"/>
              <a:gd name="T43" fmla="*/ 8560 h 9859"/>
              <a:gd name="T44" fmla="*/ 12585 w 13103"/>
              <a:gd name="T45" fmla="*/ 7187 h 9859"/>
              <a:gd name="T46" fmla="*/ 13041 w 13103"/>
              <a:gd name="T47" fmla="*/ 6185 h 9859"/>
              <a:gd name="T48" fmla="*/ 12585 w 13103"/>
              <a:gd name="T49" fmla="*/ 4836 h 9859"/>
              <a:gd name="T50" fmla="*/ 7583 w 13103"/>
              <a:gd name="T51" fmla="*/ 4403 h 9859"/>
              <a:gd name="T52" fmla="*/ 10386 w 13103"/>
              <a:gd name="T53" fmla="*/ 3562 h 9859"/>
              <a:gd name="T54" fmla="*/ 2631 w 13103"/>
              <a:gd name="T55" fmla="*/ 2944 h 9859"/>
              <a:gd name="T56" fmla="*/ 5212 w 13103"/>
              <a:gd name="T57" fmla="*/ 3562 h 9859"/>
              <a:gd name="T58" fmla="*/ 2631 w 13103"/>
              <a:gd name="T59" fmla="*/ 2944 h 9859"/>
              <a:gd name="T60" fmla="*/ 7583 w 13103"/>
              <a:gd name="T61" fmla="*/ 6185 h 9859"/>
              <a:gd name="T62" fmla="*/ 10534 w 13103"/>
              <a:gd name="T63" fmla="*/ 5789 h 9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03" h="9859">
                <a:moveTo>
                  <a:pt x="7583" y="3562"/>
                </a:moveTo>
                <a:lnTo>
                  <a:pt x="7583" y="2944"/>
                </a:lnTo>
                <a:lnTo>
                  <a:pt x="10448" y="2944"/>
                </a:lnTo>
                <a:lnTo>
                  <a:pt x="10448" y="4403"/>
                </a:lnTo>
                <a:lnTo>
                  <a:pt x="12585" y="4403"/>
                </a:lnTo>
                <a:lnTo>
                  <a:pt x="12585" y="2041"/>
                </a:lnTo>
                <a:lnTo>
                  <a:pt x="7583" y="2041"/>
                </a:lnTo>
                <a:lnTo>
                  <a:pt x="7583" y="1657"/>
                </a:lnTo>
                <a:lnTo>
                  <a:pt x="13103" y="1657"/>
                </a:lnTo>
                <a:lnTo>
                  <a:pt x="13103" y="593"/>
                </a:lnTo>
                <a:lnTo>
                  <a:pt x="7583" y="593"/>
                </a:lnTo>
                <a:lnTo>
                  <a:pt x="7583" y="0"/>
                </a:lnTo>
                <a:lnTo>
                  <a:pt x="5212" y="0"/>
                </a:lnTo>
                <a:lnTo>
                  <a:pt x="5212" y="593"/>
                </a:lnTo>
                <a:lnTo>
                  <a:pt x="0" y="593"/>
                </a:lnTo>
                <a:lnTo>
                  <a:pt x="0" y="1657"/>
                </a:lnTo>
                <a:lnTo>
                  <a:pt x="5212" y="1657"/>
                </a:lnTo>
                <a:lnTo>
                  <a:pt x="5212" y="2041"/>
                </a:lnTo>
                <a:lnTo>
                  <a:pt x="482" y="2041"/>
                </a:lnTo>
                <a:lnTo>
                  <a:pt x="482" y="4403"/>
                </a:lnTo>
                <a:lnTo>
                  <a:pt x="5212" y="4403"/>
                </a:lnTo>
                <a:lnTo>
                  <a:pt x="5212" y="4836"/>
                </a:lnTo>
                <a:lnTo>
                  <a:pt x="482" y="4836"/>
                </a:lnTo>
                <a:lnTo>
                  <a:pt x="482" y="5789"/>
                </a:lnTo>
                <a:lnTo>
                  <a:pt x="5212" y="5789"/>
                </a:lnTo>
                <a:lnTo>
                  <a:pt x="5212" y="6185"/>
                </a:lnTo>
                <a:lnTo>
                  <a:pt x="50" y="6185"/>
                </a:lnTo>
                <a:lnTo>
                  <a:pt x="50" y="7187"/>
                </a:lnTo>
                <a:lnTo>
                  <a:pt x="5212" y="7187"/>
                </a:lnTo>
                <a:lnTo>
                  <a:pt x="5212" y="7583"/>
                </a:lnTo>
                <a:lnTo>
                  <a:pt x="482" y="7583"/>
                </a:lnTo>
                <a:lnTo>
                  <a:pt x="482" y="8560"/>
                </a:lnTo>
                <a:lnTo>
                  <a:pt x="5212" y="8560"/>
                </a:lnTo>
                <a:lnTo>
                  <a:pt x="5212" y="8894"/>
                </a:lnTo>
                <a:lnTo>
                  <a:pt x="3508" y="8894"/>
                </a:lnTo>
                <a:lnTo>
                  <a:pt x="4150" y="9859"/>
                </a:lnTo>
                <a:lnTo>
                  <a:pt x="7583" y="9859"/>
                </a:lnTo>
                <a:lnTo>
                  <a:pt x="7583" y="8560"/>
                </a:lnTo>
                <a:lnTo>
                  <a:pt x="9880" y="8560"/>
                </a:lnTo>
                <a:lnTo>
                  <a:pt x="10473" y="7583"/>
                </a:lnTo>
                <a:lnTo>
                  <a:pt x="7583" y="7583"/>
                </a:lnTo>
                <a:lnTo>
                  <a:pt x="7583" y="7187"/>
                </a:lnTo>
                <a:lnTo>
                  <a:pt x="10534" y="7187"/>
                </a:lnTo>
                <a:lnTo>
                  <a:pt x="10534" y="8560"/>
                </a:lnTo>
                <a:lnTo>
                  <a:pt x="12585" y="8560"/>
                </a:lnTo>
                <a:lnTo>
                  <a:pt x="12585" y="7187"/>
                </a:lnTo>
                <a:lnTo>
                  <a:pt x="13041" y="7187"/>
                </a:lnTo>
                <a:lnTo>
                  <a:pt x="13041" y="6185"/>
                </a:lnTo>
                <a:lnTo>
                  <a:pt x="12585" y="6185"/>
                </a:lnTo>
                <a:lnTo>
                  <a:pt x="12585" y="4836"/>
                </a:lnTo>
                <a:lnTo>
                  <a:pt x="7583" y="4836"/>
                </a:lnTo>
                <a:lnTo>
                  <a:pt x="7583" y="4403"/>
                </a:lnTo>
                <a:lnTo>
                  <a:pt x="9806" y="4403"/>
                </a:lnTo>
                <a:lnTo>
                  <a:pt x="10386" y="3562"/>
                </a:lnTo>
                <a:lnTo>
                  <a:pt x="7583" y="3562"/>
                </a:lnTo>
                <a:close/>
                <a:moveTo>
                  <a:pt x="2631" y="2944"/>
                </a:moveTo>
                <a:lnTo>
                  <a:pt x="5212" y="2944"/>
                </a:lnTo>
                <a:lnTo>
                  <a:pt x="5212" y="3562"/>
                </a:lnTo>
                <a:lnTo>
                  <a:pt x="2631" y="3562"/>
                </a:lnTo>
                <a:lnTo>
                  <a:pt x="2631" y="2944"/>
                </a:lnTo>
                <a:close/>
                <a:moveTo>
                  <a:pt x="10534" y="6185"/>
                </a:moveTo>
                <a:lnTo>
                  <a:pt x="7583" y="6185"/>
                </a:lnTo>
                <a:lnTo>
                  <a:pt x="7583" y="5789"/>
                </a:lnTo>
                <a:lnTo>
                  <a:pt x="10534" y="5789"/>
                </a:lnTo>
                <a:lnTo>
                  <a:pt x="10534" y="6185"/>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7" name="Freeform 28"/>
          <p:cNvSpPr>
            <a:spLocks noEditPoints="1"/>
          </p:cNvSpPr>
          <p:nvPr/>
        </p:nvSpPr>
        <p:spPr bwMode="auto">
          <a:xfrm>
            <a:off x="147014057" y="119141875"/>
            <a:ext cx="20742274" cy="15630525"/>
          </a:xfrm>
          <a:custGeom>
            <a:avLst/>
            <a:gdLst>
              <a:gd name="T0" fmla="*/ 4544 w 13066"/>
              <a:gd name="T1" fmla="*/ 6840 h 9846"/>
              <a:gd name="T2" fmla="*/ 5952 w 13066"/>
              <a:gd name="T3" fmla="*/ 6939 h 9846"/>
              <a:gd name="T4" fmla="*/ 5866 w 13066"/>
              <a:gd name="T5" fmla="*/ 7125 h 9846"/>
              <a:gd name="T6" fmla="*/ 5767 w 13066"/>
              <a:gd name="T7" fmla="*/ 7298 h 9846"/>
              <a:gd name="T8" fmla="*/ 5644 w 13066"/>
              <a:gd name="T9" fmla="*/ 7447 h 9846"/>
              <a:gd name="T10" fmla="*/ 5495 w 13066"/>
              <a:gd name="T11" fmla="*/ 7595 h 9846"/>
              <a:gd name="T12" fmla="*/ 5335 w 13066"/>
              <a:gd name="T13" fmla="*/ 7731 h 9846"/>
              <a:gd name="T14" fmla="*/ 5137 w 13066"/>
              <a:gd name="T15" fmla="*/ 7842 h 9846"/>
              <a:gd name="T16" fmla="*/ 4903 w 13066"/>
              <a:gd name="T17" fmla="*/ 7954 h 9846"/>
              <a:gd name="T18" fmla="*/ 4779 w 13066"/>
              <a:gd name="T19" fmla="*/ 9846 h 9846"/>
              <a:gd name="T20" fmla="*/ 5471 w 13066"/>
              <a:gd name="T21" fmla="*/ 9673 h 9846"/>
              <a:gd name="T22" fmla="*/ 6076 w 13066"/>
              <a:gd name="T23" fmla="*/ 9451 h 9846"/>
              <a:gd name="T24" fmla="*/ 6619 w 13066"/>
              <a:gd name="T25" fmla="*/ 9178 h 9846"/>
              <a:gd name="T26" fmla="*/ 7088 w 13066"/>
              <a:gd name="T27" fmla="*/ 8832 h 9846"/>
              <a:gd name="T28" fmla="*/ 7484 w 13066"/>
              <a:gd name="T29" fmla="*/ 8436 h 9846"/>
              <a:gd name="T30" fmla="*/ 7805 w 13066"/>
              <a:gd name="T31" fmla="*/ 7966 h 9846"/>
              <a:gd name="T32" fmla="*/ 8052 w 13066"/>
              <a:gd name="T33" fmla="*/ 7434 h 9846"/>
              <a:gd name="T34" fmla="*/ 8225 w 13066"/>
              <a:gd name="T35" fmla="*/ 6840 h 9846"/>
              <a:gd name="T36" fmla="*/ 9830 w 13066"/>
              <a:gd name="T37" fmla="*/ 9834 h 9846"/>
              <a:gd name="T38" fmla="*/ 12053 w 13066"/>
              <a:gd name="T39" fmla="*/ 6840 h 9846"/>
              <a:gd name="T40" fmla="*/ 13066 w 13066"/>
              <a:gd name="T41" fmla="*/ 5653 h 9846"/>
              <a:gd name="T42" fmla="*/ 12053 w 13066"/>
              <a:gd name="T43" fmla="*/ 2894 h 9846"/>
              <a:gd name="T44" fmla="*/ 12979 w 13066"/>
              <a:gd name="T45" fmla="*/ 1694 h 9846"/>
              <a:gd name="T46" fmla="*/ 12053 w 13066"/>
              <a:gd name="T47" fmla="*/ 123 h 9846"/>
              <a:gd name="T48" fmla="*/ 9830 w 13066"/>
              <a:gd name="T49" fmla="*/ 1694 h 9846"/>
              <a:gd name="T50" fmla="*/ 8336 w 13066"/>
              <a:gd name="T51" fmla="*/ 123 h 9846"/>
              <a:gd name="T52" fmla="*/ 6113 w 13066"/>
              <a:gd name="T53" fmla="*/ 1694 h 9846"/>
              <a:gd name="T54" fmla="*/ 4631 w 13066"/>
              <a:gd name="T55" fmla="*/ 2894 h 9846"/>
              <a:gd name="T56" fmla="*/ 6113 w 13066"/>
              <a:gd name="T57" fmla="*/ 5653 h 9846"/>
              <a:gd name="T58" fmla="*/ 3865 w 13066"/>
              <a:gd name="T59" fmla="*/ 9834 h 9846"/>
              <a:gd name="T60" fmla="*/ 3433 w 13066"/>
              <a:gd name="T61" fmla="*/ 8572 h 9846"/>
              <a:gd name="T62" fmla="*/ 0 w 13066"/>
              <a:gd name="T63" fmla="*/ 2684 h 9846"/>
              <a:gd name="T64" fmla="*/ 1037 w 13066"/>
              <a:gd name="T65" fmla="*/ 3995 h 9846"/>
              <a:gd name="T66" fmla="*/ 3865 w 13066"/>
              <a:gd name="T67" fmla="*/ 9834 h 9846"/>
              <a:gd name="T68" fmla="*/ 3532 w 13066"/>
              <a:gd name="T69" fmla="*/ 1224 h 9846"/>
              <a:gd name="T70" fmla="*/ 2581 w 13066"/>
              <a:gd name="T71" fmla="*/ 0 h 9846"/>
              <a:gd name="T72" fmla="*/ 827 w 13066"/>
              <a:gd name="T73" fmla="*/ 2325 h 9846"/>
              <a:gd name="T74" fmla="*/ 8336 w 13066"/>
              <a:gd name="T75" fmla="*/ 2894 h 9846"/>
              <a:gd name="T76" fmla="*/ 9830 w 13066"/>
              <a:gd name="T77" fmla="*/ 5653 h 9846"/>
              <a:gd name="T78" fmla="*/ 8336 w 13066"/>
              <a:gd name="T79" fmla="*/ 2894 h 9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066" h="9846">
                <a:moveTo>
                  <a:pt x="4544" y="5653"/>
                </a:moveTo>
                <a:lnTo>
                  <a:pt x="4544" y="6840"/>
                </a:lnTo>
                <a:lnTo>
                  <a:pt x="5989" y="6840"/>
                </a:lnTo>
                <a:lnTo>
                  <a:pt x="5952" y="6939"/>
                </a:lnTo>
                <a:lnTo>
                  <a:pt x="5915" y="7038"/>
                </a:lnTo>
                <a:lnTo>
                  <a:pt x="5866" y="7125"/>
                </a:lnTo>
                <a:lnTo>
                  <a:pt x="5816" y="7212"/>
                </a:lnTo>
                <a:lnTo>
                  <a:pt x="5767" y="7298"/>
                </a:lnTo>
                <a:lnTo>
                  <a:pt x="5705" y="7372"/>
                </a:lnTo>
                <a:lnTo>
                  <a:pt x="5644" y="7447"/>
                </a:lnTo>
                <a:lnTo>
                  <a:pt x="5569" y="7521"/>
                </a:lnTo>
                <a:lnTo>
                  <a:pt x="5495" y="7595"/>
                </a:lnTo>
                <a:lnTo>
                  <a:pt x="5421" y="7657"/>
                </a:lnTo>
                <a:lnTo>
                  <a:pt x="5335" y="7731"/>
                </a:lnTo>
                <a:lnTo>
                  <a:pt x="5236" y="7793"/>
                </a:lnTo>
                <a:lnTo>
                  <a:pt x="5137" y="7842"/>
                </a:lnTo>
                <a:lnTo>
                  <a:pt x="5026" y="7904"/>
                </a:lnTo>
                <a:lnTo>
                  <a:pt x="4903" y="7954"/>
                </a:lnTo>
                <a:lnTo>
                  <a:pt x="4779" y="8003"/>
                </a:lnTo>
                <a:lnTo>
                  <a:pt x="4779" y="9846"/>
                </a:lnTo>
                <a:lnTo>
                  <a:pt x="5137" y="9772"/>
                </a:lnTo>
                <a:lnTo>
                  <a:pt x="5471" y="9673"/>
                </a:lnTo>
                <a:lnTo>
                  <a:pt x="5779" y="9574"/>
                </a:lnTo>
                <a:lnTo>
                  <a:pt x="6076" y="9451"/>
                </a:lnTo>
                <a:lnTo>
                  <a:pt x="6360" y="9327"/>
                </a:lnTo>
                <a:lnTo>
                  <a:pt x="6619" y="9178"/>
                </a:lnTo>
                <a:lnTo>
                  <a:pt x="6866" y="9005"/>
                </a:lnTo>
                <a:lnTo>
                  <a:pt x="7088" y="8832"/>
                </a:lnTo>
                <a:lnTo>
                  <a:pt x="7298" y="8634"/>
                </a:lnTo>
                <a:lnTo>
                  <a:pt x="7484" y="8436"/>
                </a:lnTo>
                <a:lnTo>
                  <a:pt x="7657" y="8201"/>
                </a:lnTo>
                <a:lnTo>
                  <a:pt x="7805" y="7966"/>
                </a:lnTo>
                <a:lnTo>
                  <a:pt x="7941" y="7706"/>
                </a:lnTo>
                <a:lnTo>
                  <a:pt x="8052" y="7434"/>
                </a:lnTo>
                <a:lnTo>
                  <a:pt x="8151" y="7150"/>
                </a:lnTo>
                <a:lnTo>
                  <a:pt x="8225" y="6840"/>
                </a:lnTo>
                <a:lnTo>
                  <a:pt x="9830" y="6840"/>
                </a:lnTo>
                <a:lnTo>
                  <a:pt x="9830" y="9834"/>
                </a:lnTo>
                <a:lnTo>
                  <a:pt x="12053" y="9834"/>
                </a:lnTo>
                <a:lnTo>
                  <a:pt x="12053" y="6840"/>
                </a:lnTo>
                <a:lnTo>
                  <a:pt x="13066" y="6840"/>
                </a:lnTo>
                <a:lnTo>
                  <a:pt x="13066" y="5653"/>
                </a:lnTo>
                <a:lnTo>
                  <a:pt x="12053" y="5653"/>
                </a:lnTo>
                <a:lnTo>
                  <a:pt x="12053" y="2894"/>
                </a:lnTo>
                <a:lnTo>
                  <a:pt x="12979" y="2894"/>
                </a:lnTo>
                <a:lnTo>
                  <a:pt x="12979" y="1694"/>
                </a:lnTo>
                <a:lnTo>
                  <a:pt x="12053" y="1694"/>
                </a:lnTo>
                <a:lnTo>
                  <a:pt x="12053" y="123"/>
                </a:lnTo>
                <a:lnTo>
                  <a:pt x="9830" y="123"/>
                </a:lnTo>
                <a:lnTo>
                  <a:pt x="9830" y="1694"/>
                </a:lnTo>
                <a:lnTo>
                  <a:pt x="8336" y="1694"/>
                </a:lnTo>
                <a:lnTo>
                  <a:pt x="8336" y="123"/>
                </a:lnTo>
                <a:lnTo>
                  <a:pt x="6113" y="123"/>
                </a:lnTo>
                <a:lnTo>
                  <a:pt x="6113" y="1694"/>
                </a:lnTo>
                <a:lnTo>
                  <a:pt x="4631" y="1694"/>
                </a:lnTo>
                <a:lnTo>
                  <a:pt x="4631" y="2894"/>
                </a:lnTo>
                <a:lnTo>
                  <a:pt x="6113" y="2894"/>
                </a:lnTo>
                <a:lnTo>
                  <a:pt x="6113" y="5653"/>
                </a:lnTo>
                <a:lnTo>
                  <a:pt x="4544" y="5653"/>
                </a:lnTo>
                <a:close/>
                <a:moveTo>
                  <a:pt x="3865" y="9834"/>
                </a:moveTo>
                <a:lnTo>
                  <a:pt x="4260" y="8572"/>
                </a:lnTo>
                <a:lnTo>
                  <a:pt x="3433" y="8572"/>
                </a:lnTo>
                <a:lnTo>
                  <a:pt x="3433" y="2684"/>
                </a:lnTo>
                <a:lnTo>
                  <a:pt x="0" y="2684"/>
                </a:lnTo>
                <a:lnTo>
                  <a:pt x="0" y="3995"/>
                </a:lnTo>
                <a:lnTo>
                  <a:pt x="1037" y="3995"/>
                </a:lnTo>
                <a:lnTo>
                  <a:pt x="1037" y="9834"/>
                </a:lnTo>
                <a:lnTo>
                  <a:pt x="3865" y="9834"/>
                </a:lnTo>
                <a:close/>
                <a:moveTo>
                  <a:pt x="3309" y="2325"/>
                </a:moveTo>
                <a:lnTo>
                  <a:pt x="3532" y="1224"/>
                </a:lnTo>
                <a:lnTo>
                  <a:pt x="2890" y="1224"/>
                </a:lnTo>
                <a:lnTo>
                  <a:pt x="2581" y="0"/>
                </a:lnTo>
                <a:lnTo>
                  <a:pt x="259" y="0"/>
                </a:lnTo>
                <a:lnTo>
                  <a:pt x="827" y="2325"/>
                </a:lnTo>
                <a:lnTo>
                  <a:pt x="3309" y="2325"/>
                </a:lnTo>
                <a:close/>
                <a:moveTo>
                  <a:pt x="8336" y="2894"/>
                </a:moveTo>
                <a:lnTo>
                  <a:pt x="9830" y="2894"/>
                </a:lnTo>
                <a:lnTo>
                  <a:pt x="9830" y="5653"/>
                </a:lnTo>
                <a:lnTo>
                  <a:pt x="8336" y="5653"/>
                </a:lnTo>
                <a:lnTo>
                  <a:pt x="8336" y="2894"/>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8" name="Freeform 29"/>
          <p:cNvSpPr>
            <a:spLocks noEditPoints="1"/>
          </p:cNvSpPr>
          <p:nvPr/>
        </p:nvSpPr>
        <p:spPr bwMode="auto">
          <a:xfrm>
            <a:off x="168970769" y="119102188"/>
            <a:ext cx="20761324" cy="15454313"/>
          </a:xfrm>
          <a:custGeom>
            <a:avLst/>
            <a:gdLst>
              <a:gd name="T0" fmla="*/ 6928 w 13078"/>
              <a:gd name="T1" fmla="*/ 0 h 9735"/>
              <a:gd name="T2" fmla="*/ 6928 w 13078"/>
              <a:gd name="T3" fmla="*/ 1472 h 9735"/>
              <a:gd name="T4" fmla="*/ 3508 w 13078"/>
              <a:gd name="T5" fmla="*/ 1472 h 9735"/>
              <a:gd name="T6" fmla="*/ 3508 w 13078"/>
              <a:gd name="T7" fmla="*/ 2660 h 9735"/>
              <a:gd name="T8" fmla="*/ 6928 w 13078"/>
              <a:gd name="T9" fmla="*/ 2660 h 9735"/>
              <a:gd name="T10" fmla="*/ 6928 w 13078"/>
              <a:gd name="T11" fmla="*/ 8214 h 9735"/>
              <a:gd name="T12" fmla="*/ 9312 w 13078"/>
              <a:gd name="T13" fmla="*/ 8214 h 9735"/>
              <a:gd name="T14" fmla="*/ 9312 w 13078"/>
              <a:gd name="T15" fmla="*/ 2660 h 9735"/>
              <a:gd name="T16" fmla="*/ 12733 w 13078"/>
              <a:gd name="T17" fmla="*/ 2660 h 9735"/>
              <a:gd name="T18" fmla="*/ 12733 w 13078"/>
              <a:gd name="T19" fmla="*/ 1472 h 9735"/>
              <a:gd name="T20" fmla="*/ 9312 w 13078"/>
              <a:gd name="T21" fmla="*/ 1472 h 9735"/>
              <a:gd name="T22" fmla="*/ 9312 w 13078"/>
              <a:gd name="T23" fmla="*/ 0 h 9735"/>
              <a:gd name="T24" fmla="*/ 6928 w 13078"/>
              <a:gd name="T25" fmla="*/ 0 h 9735"/>
              <a:gd name="T26" fmla="*/ 3014 w 13078"/>
              <a:gd name="T27" fmla="*/ 9735 h 9735"/>
              <a:gd name="T28" fmla="*/ 3014 w 13078"/>
              <a:gd name="T29" fmla="*/ 2239 h 9735"/>
              <a:gd name="T30" fmla="*/ 0 w 13078"/>
              <a:gd name="T31" fmla="*/ 2239 h 9735"/>
              <a:gd name="T32" fmla="*/ 0 w 13078"/>
              <a:gd name="T33" fmla="*/ 3501 h 9735"/>
              <a:gd name="T34" fmla="*/ 704 w 13078"/>
              <a:gd name="T35" fmla="*/ 3501 h 9735"/>
              <a:gd name="T36" fmla="*/ 704 w 13078"/>
              <a:gd name="T37" fmla="*/ 8511 h 9735"/>
              <a:gd name="T38" fmla="*/ 0 w 13078"/>
              <a:gd name="T39" fmla="*/ 8511 h 9735"/>
              <a:gd name="T40" fmla="*/ 0 w 13078"/>
              <a:gd name="T41" fmla="*/ 9735 h 9735"/>
              <a:gd name="T42" fmla="*/ 3014 w 13078"/>
              <a:gd name="T43" fmla="*/ 9735 h 9735"/>
              <a:gd name="T44" fmla="*/ 12276 w 13078"/>
              <a:gd name="T45" fmla="*/ 9735 h 9735"/>
              <a:gd name="T46" fmla="*/ 13078 w 13078"/>
              <a:gd name="T47" fmla="*/ 8511 h 9735"/>
              <a:gd name="T48" fmla="*/ 3051 w 13078"/>
              <a:gd name="T49" fmla="*/ 8511 h 9735"/>
              <a:gd name="T50" fmla="*/ 3841 w 13078"/>
              <a:gd name="T51" fmla="*/ 9735 h 9735"/>
              <a:gd name="T52" fmla="*/ 12276 w 13078"/>
              <a:gd name="T53" fmla="*/ 9735 h 9735"/>
              <a:gd name="T54" fmla="*/ 4310 w 13078"/>
              <a:gd name="T55" fmla="*/ 3229 h 9735"/>
              <a:gd name="T56" fmla="*/ 3829 w 13078"/>
              <a:gd name="T57" fmla="*/ 6816 h 9735"/>
              <a:gd name="T58" fmla="*/ 3347 w 13078"/>
              <a:gd name="T59" fmla="*/ 6816 h 9735"/>
              <a:gd name="T60" fmla="*/ 3668 w 13078"/>
              <a:gd name="T61" fmla="*/ 7880 h 9735"/>
              <a:gd name="T62" fmla="*/ 5940 w 13078"/>
              <a:gd name="T63" fmla="*/ 7880 h 9735"/>
              <a:gd name="T64" fmla="*/ 6509 w 13078"/>
              <a:gd name="T65" fmla="*/ 3229 h 9735"/>
              <a:gd name="T66" fmla="*/ 4310 w 13078"/>
              <a:gd name="T67" fmla="*/ 3229 h 9735"/>
              <a:gd name="T68" fmla="*/ 9732 w 13078"/>
              <a:gd name="T69" fmla="*/ 3229 h 9735"/>
              <a:gd name="T70" fmla="*/ 10300 w 13078"/>
              <a:gd name="T71" fmla="*/ 7880 h 9735"/>
              <a:gd name="T72" fmla="*/ 12572 w 13078"/>
              <a:gd name="T73" fmla="*/ 7880 h 9735"/>
              <a:gd name="T74" fmla="*/ 12893 w 13078"/>
              <a:gd name="T75" fmla="*/ 6816 h 9735"/>
              <a:gd name="T76" fmla="*/ 12399 w 13078"/>
              <a:gd name="T77" fmla="*/ 6816 h 9735"/>
              <a:gd name="T78" fmla="*/ 11930 w 13078"/>
              <a:gd name="T79" fmla="*/ 3229 h 9735"/>
              <a:gd name="T80" fmla="*/ 9732 w 13078"/>
              <a:gd name="T81" fmla="*/ 3229 h 9735"/>
              <a:gd name="T82" fmla="*/ 2853 w 13078"/>
              <a:gd name="T83" fmla="*/ 1992 h 9735"/>
              <a:gd name="T84" fmla="*/ 3038 w 13078"/>
              <a:gd name="T85" fmla="*/ 1163 h 9735"/>
              <a:gd name="T86" fmla="*/ 2643 w 13078"/>
              <a:gd name="T87" fmla="*/ 1163 h 9735"/>
              <a:gd name="T88" fmla="*/ 2347 w 13078"/>
              <a:gd name="T89" fmla="*/ 74 h 9735"/>
              <a:gd name="T90" fmla="*/ 99 w 13078"/>
              <a:gd name="T91" fmla="*/ 74 h 9735"/>
              <a:gd name="T92" fmla="*/ 593 w 13078"/>
              <a:gd name="T93" fmla="*/ 1992 h 9735"/>
              <a:gd name="T94" fmla="*/ 2853 w 13078"/>
              <a:gd name="T95" fmla="*/ 1992 h 9735"/>
              <a:gd name="T96" fmla="*/ 9954 w 13078"/>
              <a:gd name="T97" fmla="*/ 235 h 9735"/>
              <a:gd name="T98" fmla="*/ 9954 w 13078"/>
              <a:gd name="T99" fmla="*/ 1262 h 9735"/>
              <a:gd name="T100" fmla="*/ 11794 w 13078"/>
              <a:gd name="T101" fmla="*/ 1262 h 9735"/>
              <a:gd name="T102" fmla="*/ 12177 w 13078"/>
              <a:gd name="T103" fmla="*/ 235 h 9735"/>
              <a:gd name="T104" fmla="*/ 9954 w 13078"/>
              <a:gd name="T105" fmla="*/ 235 h 9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78" h="9735">
                <a:moveTo>
                  <a:pt x="6928" y="0"/>
                </a:moveTo>
                <a:lnTo>
                  <a:pt x="6928" y="1472"/>
                </a:lnTo>
                <a:lnTo>
                  <a:pt x="3508" y="1472"/>
                </a:lnTo>
                <a:lnTo>
                  <a:pt x="3508" y="2660"/>
                </a:lnTo>
                <a:lnTo>
                  <a:pt x="6928" y="2660"/>
                </a:lnTo>
                <a:lnTo>
                  <a:pt x="6928" y="8214"/>
                </a:lnTo>
                <a:lnTo>
                  <a:pt x="9312" y="8214"/>
                </a:lnTo>
                <a:lnTo>
                  <a:pt x="9312" y="2660"/>
                </a:lnTo>
                <a:lnTo>
                  <a:pt x="12733" y="2660"/>
                </a:lnTo>
                <a:lnTo>
                  <a:pt x="12733" y="1472"/>
                </a:lnTo>
                <a:lnTo>
                  <a:pt x="9312" y="1472"/>
                </a:lnTo>
                <a:lnTo>
                  <a:pt x="9312" y="0"/>
                </a:lnTo>
                <a:lnTo>
                  <a:pt x="6928" y="0"/>
                </a:lnTo>
                <a:close/>
                <a:moveTo>
                  <a:pt x="3014" y="9735"/>
                </a:moveTo>
                <a:lnTo>
                  <a:pt x="3014" y="2239"/>
                </a:lnTo>
                <a:lnTo>
                  <a:pt x="0" y="2239"/>
                </a:lnTo>
                <a:lnTo>
                  <a:pt x="0" y="3501"/>
                </a:lnTo>
                <a:lnTo>
                  <a:pt x="704" y="3501"/>
                </a:lnTo>
                <a:lnTo>
                  <a:pt x="704" y="8511"/>
                </a:lnTo>
                <a:lnTo>
                  <a:pt x="0" y="8511"/>
                </a:lnTo>
                <a:lnTo>
                  <a:pt x="0" y="9735"/>
                </a:lnTo>
                <a:lnTo>
                  <a:pt x="3014" y="9735"/>
                </a:lnTo>
                <a:close/>
                <a:moveTo>
                  <a:pt x="12276" y="9735"/>
                </a:moveTo>
                <a:lnTo>
                  <a:pt x="13078" y="8511"/>
                </a:lnTo>
                <a:lnTo>
                  <a:pt x="3051" y="8511"/>
                </a:lnTo>
                <a:lnTo>
                  <a:pt x="3841" y="9735"/>
                </a:lnTo>
                <a:lnTo>
                  <a:pt x="12276" y="9735"/>
                </a:lnTo>
                <a:close/>
                <a:moveTo>
                  <a:pt x="4310" y="3229"/>
                </a:moveTo>
                <a:lnTo>
                  <a:pt x="3829" y="6816"/>
                </a:lnTo>
                <a:lnTo>
                  <a:pt x="3347" y="6816"/>
                </a:lnTo>
                <a:lnTo>
                  <a:pt x="3668" y="7880"/>
                </a:lnTo>
                <a:lnTo>
                  <a:pt x="5940" y="7880"/>
                </a:lnTo>
                <a:lnTo>
                  <a:pt x="6509" y="3229"/>
                </a:lnTo>
                <a:lnTo>
                  <a:pt x="4310" y="3229"/>
                </a:lnTo>
                <a:close/>
                <a:moveTo>
                  <a:pt x="9732" y="3229"/>
                </a:moveTo>
                <a:lnTo>
                  <a:pt x="10300" y="7880"/>
                </a:lnTo>
                <a:lnTo>
                  <a:pt x="12572" y="7880"/>
                </a:lnTo>
                <a:lnTo>
                  <a:pt x="12893" y="6816"/>
                </a:lnTo>
                <a:lnTo>
                  <a:pt x="12399" y="6816"/>
                </a:lnTo>
                <a:lnTo>
                  <a:pt x="11930" y="3229"/>
                </a:lnTo>
                <a:lnTo>
                  <a:pt x="9732" y="3229"/>
                </a:lnTo>
                <a:close/>
                <a:moveTo>
                  <a:pt x="2853" y="1992"/>
                </a:moveTo>
                <a:lnTo>
                  <a:pt x="3038" y="1163"/>
                </a:lnTo>
                <a:lnTo>
                  <a:pt x="2643" y="1163"/>
                </a:lnTo>
                <a:lnTo>
                  <a:pt x="2347" y="74"/>
                </a:lnTo>
                <a:lnTo>
                  <a:pt x="99" y="74"/>
                </a:lnTo>
                <a:lnTo>
                  <a:pt x="593" y="1992"/>
                </a:lnTo>
                <a:lnTo>
                  <a:pt x="2853" y="1992"/>
                </a:lnTo>
                <a:close/>
                <a:moveTo>
                  <a:pt x="9954" y="235"/>
                </a:moveTo>
                <a:lnTo>
                  <a:pt x="9954" y="1262"/>
                </a:lnTo>
                <a:lnTo>
                  <a:pt x="11794" y="1262"/>
                </a:lnTo>
                <a:lnTo>
                  <a:pt x="12177" y="235"/>
                </a:lnTo>
                <a:lnTo>
                  <a:pt x="9954" y="235"/>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49" name="Freeform 30"/>
          <p:cNvSpPr>
            <a:spLocks noEditPoints="1"/>
          </p:cNvSpPr>
          <p:nvPr/>
        </p:nvSpPr>
        <p:spPr bwMode="auto">
          <a:xfrm>
            <a:off x="191065593" y="119141875"/>
            <a:ext cx="20448587" cy="15552738"/>
          </a:xfrm>
          <a:custGeom>
            <a:avLst/>
            <a:gdLst>
              <a:gd name="T0" fmla="*/ 2297 w 12881"/>
              <a:gd name="T1" fmla="*/ 8572 h 9797"/>
              <a:gd name="T2" fmla="*/ 2297 w 12881"/>
              <a:gd name="T3" fmla="*/ 5913 h 9797"/>
              <a:gd name="T4" fmla="*/ 4100 w 12881"/>
              <a:gd name="T5" fmla="*/ 5913 h 9797"/>
              <a:gd name="T6" fmla="*/ 4100 w 12881"/>
              <a:gd name="T7" fmla="*/ 9772 h 9797"/>
              <a:gd name="T8" fmla="*/ 6397 w 12881"/>
              <a:gd name="T9" fmla="*/ 9772 h 9797"/>
              <a:gd name="T10" fmla="*/ 6397 w 12881"/>
              <a:gd name="T11" fmla="*/ 866 h 9797"/>
              <a:gd name="T12" fmla="*/ 2952 w 12881"/>
              <a:gd name="T13" fmla="*/ 866 h 9797"/>
              <a:gd name="T14" fmla="*/ 3322 w 12881"/>
              <a:gd name="T15" fmla="*/ 12 h 9797"/>
              <a:gd name="T16" fmla="*/ 926 w 12881"/>
              <a:gd name="T17" fmla="*/ 12 h 9797"/>
              <a:gd name="T18" fmla="*/ 568 w 12881"/>
              <a:gd name="T19" fmla="*/ 866 h 9797"/>
              <a:gd name="T20" fmla="*/ 0 w 12881"/>
              <a:gd name="T21" fmla="*/ 866 h 9797"/>
              <a:gd name="T22" fmla="*/ 0 w 12881"/>
              <a:gd name="T23" fmla="*/ 9772 h 9797"/>
              <a:gd name="T24" fmla="*/ 3421 w 12881"/>
              <a:gd name="T25" fmla="*/ 9772 h 9797"/>
              <a:gd name="T26" fmla="*/ 4100 w 12881"/>
              <a:gd name="T27" fmla="*/ 8572 h 9797"/>
              <a:gd name="T28" fmla="*/ 2297 w 12881"/>
              <a:gd name="T29" fmla="*/ 8572 h 9797"/>
              <a:gd name="T30" fmla="*/ 8719 w 12881"/>
              <a:gd name="T31" fmla="*/ 3129 h 9797"/>
              <a:gd name="T32" fmla="*/ 9250 w 12881"/>
              <a:gd name="T33" fmla="*/ 2066 h 9797"/>
              <a:gd name="T34" fmla="*/ 10584 w 12881"/>
              <a:gd name="T35" fmla="*/ 2066 h 9797"/>
              <a:gd name="T36" fmla="*/ 10584 w 12881"/>
              <a:gd name="T37" fmla="*/ 8597 h 9797"/>
              <a:gd name="T38" fmla="*/ 8966 w 12881"/>
              <a:gd name="T39" fmla="*/ 8597 h 9797"/>
              <a:gd name="T40" fmla="*/ 9534 w 12881"/>
              <a:gd name="T41" fmla="*/ 9797 h 9797"/>
              <a:gd name="T42" fmla="*/ 12881 w 12881"/>
              <a:gd name="T43" fmla="*/ 9797 h 9797"/>
              <a:gd name="T44" fmla="*/ 12881 w 12881"/>
              <a:gd name="T45" fmla="*/ 680 h 9797"/>
              <a:gd name="T46" fmla="*/ 9942 w 12881"/>
              <a:gd name="T47" fmla="*/ 680 h 9797"/>
              <a:gd name="T48" fmla="*/ 10287 w 12881"/>
              <a:gd name="T49" fmla="*/ 0 h 9797"/>
              <a:gd name="T50" fmla="*/ 7867 w 12881"/>
              <a:gd name="T51" fmla="*/ 0 h 9797"/>
              <a:gd name="T52" fmla="*/ 6854 w 12881"/>
              <a:gd name="T53" fmla="*/ 2016 h 9797"/>
              <a:gd name="T54" fmla="*/ 6410 w 12881"/>
              <a:gd name="T55" fmla="*/ 2016 h 9797"/>
              <a:gd name="T56" fmla="*/ 6644 w 12881"/>
              <a:gd name="T57" fmla="*/ 3129 h 9797"/>
              <a:gd name="T58" fmla="*/ 8719 w 12881"/>
              <a:gd name="T59" fmla="*/ 3129 h 9797"/>
              <a:gd name="T60" fmla="*/ 10028 w 12881"/>
              <a:gd name="T61" fmla="*/ 7818 h 9797"/>
              <a:gd name="T62" fmla="*/ 10374 w 12881"/>
              <a:gd name="T63" fmla="*/ 6729 h 9797"/>
              <a:gd name="T64" fmla="*/ 9905 w 12881"/>
              <a:gd name="T65" fmla="*/ 6729 h 9797"/>
              <a:gd name="T66" fmla="*/ 9015 w 12881"/>
              <a:gd name="T67" fmla="*/ 3748 h 9797"/>
              <a:gd name="T68" fmla="*/ 6904 w 12881"/>
              <a:gd name="T69" fmla="*/ 3748 h 9797"/>
              <a:gd name="T70" fmla="*/ 8102 w 12881"/>
              <a:gd name="T71" fmla="*/ 7818 h 9797"/>
              <a:gd name="T72" fmla="*/ 10028 w 12881"/>
              <a:gd name="T73" fmla="*/ 7818 h 9797"/>
              <a:gd name="T74" fmla="*/ 2297 w 12881"/>
              <a:gd name="T75" fmla="*/ 2053 h 9797"/>
              <a:gd name="T76" fmla="*/ 4100 w 12881"/>
              <a:gd name="T77" fmla="*/ 2053 h 9797"/>
              <a:gd name="T78" fmla="*/ 4100 w 12881"/>
              <a:gd name="T79" fmla="*/ 4725 h 9797"/>
              <a:gd name="T80" fmla="*/ 2297 w 12881"/>
              <a:gd name="T81" fmla="*/ 4725 h 9797"/>
              <a:gd name="T82" fmla="*/ 2297 w 12881"/>
              <a:gd name="T83" fmla="*/ 2053 h 9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81" h="9797">
                <a:moveTo>
                  <a:pt x="2297" y="8572"/>
                </a:moveTo>
                <a:lnTo>
                  <a:pt x="2297" y="5913"/>
                </a:lnTo>
                <a:lnTo>
                  <a:pt x="4100" y="5913"/>
                </a:lnTo>
                <a:lnTo>
                  <a:pt x="4100" y="9772"/>
                </a:lnTo>
                <a:lnTo>
                  <a:pt x="6397" y="9772"/>
                </a:lnTo>
                <a:lnTo>
                  <a:pt x="6397" y="866"/>
                </a:lnTo>
                <a:lnTo>
                  <a:pt x="2952" y="866"/>
                </a:lnTo>
                <a:lnTo>
                  <a:pt x="3322" y="12"/>
                </a:lnTo>
                <a:lnTo>
                  <a:pt x="926" y="12"/>
                </a:lnTo>
                <a:lnTo>
                  <a:pt x="568" y="866"/>
                </a:lnTo>
                <a:lnTo>
                  <a:pt x="0" y="866"/>
                </a:lnTo>
                <a:lnTo>
                  <a:pt x="0" y="9772"/>
                </a:lnTo>
                <a:lnTo>
                  <a:pt x="3421" y="9772"/>
                </a:lnTo>
                <a:lnTo>
                  <a:pt x="4100" y="8572"/>
                </a:lnTo>
                <a:lnTo>
                  <a:pt x="2297" y="8572"/>
                </a:lnTo>
                <a:close/>
                <a:moveTo>
                  <a:pt x="8719" y="3129"/>
                </a:moveTo>
                <a:lnTo>
                  <a:pt x="9250" y="2066"/>
                </a:lnTo>
                <a:lnTo>
                  <a:pt x="10584" y="2066"/>
                </a:lnTo>
                <a:lnTo>
                  <a:pt x="10584" y="8597"/>
                </a:lnTo>
                <a:lnTo>
                  <a:pt x="8966" y="8597"/>
                </a:lnTo>
                <a:lnTo>
                  <a:pt x="9534" y="9797"/>
                </a:lnTo>
                <a:lnTo>
                  <a:pt x="12881" y="9797"/>
                </a:lnTo>
                <a:lnTo>
                  <a:pt x="12881" y="680"/>
                </a:lnTo>
                <a:lnTo>
                  <a:pt x="9942" y="680"/>
                </a:lnTo>
                <a:lnTo>
                  <a:pt x="10287" y="0"/>
                </a:lnTo>
                <a:lnTo>
                  <a:pt x="7867" y="0"/>
                </a:lnTo>
                <a:lnTo>
                  <a:pt x="6854" y="2016"/>
                </a:lnTo>
                <a:lnTo>
                  <a:pt x="6410" y="2016"/>
                </a:lnTo>
                <a:lnTo>
                  <a:pt x="6644" y="3129"/>
                </a:lnTo>
                <a:lnTo>
                  <a:pt x="8719" y="3129"/>
                </a:lnTo>
                <a:close/>
                <a:moveTo>
                  <a:pt x="10028" y="7818"/>
                </a:moveTo>
                <a:lnTo>
                  <a:pt x="10374" y="6729"/>
                </a:lnTo>
                <a:lnTo>
                  <a:pt x="9905" y="6729"/>
                </a:lnTo>
                <a:lnTo>
                  <a:pt x="9015" y="3748"/>
                </a:lnTo>
                <a:lnTo>
                  <a:pt x="6904" y="3748"/>
                </a:lnTo>
                <a:lnTo>
                  <a:pt x="8102" y="7818"/>
                </a:lnTo>
                <a:lnTo>
                  <a:pt x="10028" y="7818"/>
                </a:lnTo>
                <a:close/>
                <a:moveTo>
                  <a:pt x="2297" y="2053"/>
                </a:moveTo>
                <a:lnTo>
                  <a:pt x="4100" y="2053"/>
                </a:lnTo>
                <a:lnTo>
                  <a:pt x="4100" y="4725"/>
                </a:lnTo>
                <a:lnTo>
                  <a:pt x="2297" y="4725"/>
                </a:lnTo>
                <a:lnTo>
                  <a:pt x="2297" y="2053"/>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50" name="Freeform 31"/>
          <p:cNvSpPr>
            <a:spLocks noEditPoints="1"/>
          </p:cNvSpPr>
          <p:nvPr/>
        </p:nvSpPr>
        <p:spPr bwMode="auto">
          <a:xfrm>
            <a:off x="212749255" y="119179975"/>
            <a:ext cx="20937537" cy="15592425"/>
          </a:xfrm>
          <a:custGeom>
            <a:avLst/>
            <a:gdLst>
              <a:gd name="T0" fmla="*/ 13189 w 13189"/>
              <a:gd name="T1" fmla="*/ 2289 h 9822"/>
              <a:gd name="T2" fmla="*/ 10213 w 13189"/>
              <a:gd name="T3" fmla="*/ 0 h 9822"/>
              <a:gd name="T4" fmla="*/ 4952 w 13189"/>
              <a:gd name="T5" fmla="*/ 1052 h 9822"/>
              <a:gd name="T6" fmla="*/ 7928 w 13189"/>
              <a:gd name="T7" fmla="*/ 3625 h 9822"/>
              <a:gd name="T8" fmla="*/ 10423 w 13189"/>
              <a:gd name="T9" fmla="*/ 4812 h 9822"/>
              <a:gd name="T10" fmla="*/ 10040 w 13189"/>
              <a:gd name="T11" fmla="*/ 5419 h 9822"/>
              <a:gd name="T12" fmla="*/ 9497 w 13189"/>
              <a:gd name="T13" fmla="*/ 6037 h 9822"/>
              <a:gd name="T14" fmla="*/ 8879 w 13189"/>
              <a:gd name="T15" fmla="*/ 6284 h 9822"/>
              <a:gd name="T16" fmla="*/ 8360 w 13189"/>
              <a:gd name="T17" fmla="*/ 5814 h 9822"/>
              <a:gd name="T18" fmla="*/ 7941 w 13189"/>
              <a:gd name="T19" fmla="*/ 5320 h 9822"/>
              <a:gd name="T20" fmla="*/ 5742 w 13189"/>
              <a:gd name="T21" fmla="*/ 5468 h 9822"/>
              <a:gd name="T22" fmla="*/ 6360 w 13189"/>
              <a:gd name="T23" fmla="*/ 6371 h 9822"/>
              <a:gd name="T24" fmla="*/ 7175 w 13189"/>
              <a:gd name="T25" fmla="*/ 7200 h 9822"/>
              <a:gd name="T26" fmla="*/ 6965 w 13189"/>
              <a:gd name="T27" fmla="*/ 7695 h 9822"/>
              <a:gd name="T28" fmla="*/ 6125 w 13189"/>
              <a:gd name="T29" fmla="*/ 8004 h 9822"/>
              <a:gd name="T30" fmla="*/ 5211 w 13189"/>
              <a:gd name="T31" fmla="*/ 8239 h 9822"/>
              <a:gd name="T32" fmla="*/ 5755 w 13189"/>
              <a:gd name="T33" fmla="*/ 9699 h 9822"/>
              <a:gd name="T34" fmla="*/ 6545 w 13189"/>
              <a:gd name="T35" fmla="*/ 9525 h 9822"/>
              <a:gd name="T36" fmla="*/ 7298 w 13189"/>
              <a:gd name="T37" fmla="*/ 9315 h 9822"/>
              <a:gd name="T38" fmla="*/ 8015 w 13189"/>
              <a:gd name="T39" fmla="*/ 9068 h 9822"/>
              <a:gd name="T40" fmla="*/ 8706 w 13189"/>
              <a:gd name="T41" fmla="*/ 8771 h 9822"/>
              <a:gd name="T42" fmla="*/ 9361 w 13189"/>
              <a:gd name="T43" fmla="*/ 8660 h 9822"/>
              <a:gd name="T44" fmla="*/ 10040 w 13189"/>
              <a:gd name="T45" fmla="*/ 8969 h 9822"/>
              <a:gd name="T46" fmla="*/ 10756 w 13189"/>
              <a:gd name="T47" fmla="*/ 9241 h 9822"/>
              <a:gd name="T48" fmla="*/ 11510 w 13189"/>
              <a:gd name="T49" fmla="*/ 9464 h 9822"/>
              <a:gd name="T50" fmla="*/ 12300 w 13189"/>
              <a:gd name="T51" fmla="*/ 9649 h 9822"/>
              <a:gd name="T52" fmla="*/ 13127 w 13189"/>
              <a:gd name="T53" fmla="*/ 9785 h 9822"/>
              <a:gd name="T54" fmla="*/ 12498 w 13189"/>
              <a:gd name="T55" fmla="*/ 8091 h 9822"/>
              <a:gd name="T56" fmla="*/ 11596 w 13189"/>
              <a:gd name="T57" fmla="*/ 7806 h 9822"/>
              <a:gd name="T58" fmla="*/ 10769 w 13189"/>
              <a:gd name="T59" fmla="*/ 7447 h 9822"/>
              <a:gd name="T60" fmla="*/ 11448 w 13189"/>
              <a:gd name="T61" fmla="*/ 6804 h 9822"/>
              <a:gd name="T62" fmla="*/ 12028 w 13189"/>
              <a:gd name="T63" fmla="*/ 6124 h 9822"/>
              <a:gd name="T64" fmla="*/ 12485 w 13189"/>
              <a:gd name="T65" fmla="*/ 5394 h 9822"/>
              <a:gd name="T66" fmla="*/ 12843 w 13189"/>
              <a:gd name="T67" fmla="*/ 4652 h 9822"/>
              <a:gd name="T68" fmla="*/ 13078 w 13189"/>
              <a:gd name="T69" fmla="*/ 3885 h 9822"/>
              <a:gd name="T70" fmla="*/ 3569 w 13189"/>
              <a:gd name="T71" fmla="*/ 1114 h 9822"/>
              <a:gd name="T72" fmla="*/ 1161 w 13189"/>
              <a:gd name="T73" fmla="*/ 1114 h 9822"/>
              <a:gd name="T74" fmla="*/ 1161 w 13189"/>
              <a:gd name="T75" fmla="*/ 2351 h 9822"/>
              <a:gd name="T76" fmla="*/ 0 w 13189"/>
              <a:gd name="T77" fmla="*/ 6371 h 9822"/>
              <a:gd name="T78" fmla="*/ 321 w 13189"/>
              <a:gd name="T79" fmla="*/ 8672 h 9822"/>
              <a:gd name="T80" fmla="*/ 3569 w 13189"/>
              <a:gd name="T81" fmla="*/ 5555 h 9822"/>
              <a:gd name="T82" fmla="*/ 3569 w 13189"/>
              <a:gd name="T83" fmla="*/ 4169 h 9822"/>
              <a:gd name="T84" fmla="*/ 4631 w 13189"/>
              <a:gd name="T85" fmla="*/ 1114 h 98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189" h="9822">
                <a:moveTo>
                  <a:pt x="10213" y="3625"/>
                </a:moveTo>
                <a:lnTo>
                  <a:pt x="10213" y="2289"/>
                </a:lnTo>
                <a:lnTo>
                  <a:pt x="13189" y="2289"/>
                </a:lnTo>
                <a:lnTo>
                  <a:pt x="13189" y="1052"/>
                </a:lnTo>
                <a:lnTo>
                  <a:pt x="10213" y="1052"/>
                </a:lnTo>
                <a:lnTo>
                  <a:pt x="10213" y="0"/>
                </a:lnTo>
                <a:lnTo>
                  <a:pt x="7928" y="0"/>
                </a:lnTo>
                <a:lnTo>
                  <a:pt x="7928" y="1052"/>
                </a:lnTo>
                <a:lnTo>
                  <a:pt x="4952" y="1052"/>
                </a:lnTo>
                <a:lnTo>
                  <a:pt x="4952" y="2289"/>
                </a:lnTo>
                <a:lnTo>
                  <a:pt x="7928" y="2289"/>
                </a:lnTo>
                <a:lnTo>
                  <a:pt x="7928" y="3625"/>
                </a:lnTo>
                <a:lnTo>
                  <a:pt x="5261" y="3625"/>
                </a:lnTo>
                <a:lnTo>
                  <a:pt x="5261" y="4812"/>
                </a:lnTo>
                <a:lnTo>
                  <a:pt x="10423" y="4812"/>
                </a:lnTo>
                <a:lnTo>
                  <a:pt x="10312" y="5023"/>
                </a:lnTo>
                <a:lnTo>
                  <a:pt x="10188" y="5221"/>
                </a:lnTo>
                <a:lnTo>
                  <a:pt x="10040" y="5419"/>
                </a:lnTo>
                <a:lnTo>
                  <a:pt x="9867" y="5629"/>
                </a:lnTo>
                <a:lnTo>
                  <a:pt x="9694" y="5827"/>
                </a:lnTo>
                <a:lnTo>
                  <a:pt x="9497" y="6037"/>
                </a:lnTo>
                <a:lnTo>
                  <a:pt x="9299" y="6235"/>
                </a:lnTo>
                <a:lnTo>
                  <a:pt x="9077" y="6433"/>
                </a:lnTo>
                <a:lnTo>
                  <a:pt x="8879" y="6284"/>
                </a:lnTo>
                <a:lnTo>
                  <a:pt x="8694" y="6124"/>
                </a:lnTo>
                <a:lnTo>
                  <a:pt x="8521" y="5975"/>
                </a:lnTo>
                <a:lnTo>
                  <a:pt x="8360" y="5814"/>
                </a:lnTo>
                <a:lnTo>
                  <a:pt x="8212" y="5654"/>
                </a:lnTo>
                <a:lnTo>
                  <a:pt x="8076" y="5493"/>
                </a:lnTo>
                <a:lnTo>
                  <a:pt x="7941" y="5320"/>
                </a:lnTo>
                <a:lnTo>
                  <a:pt x="7829" y="5159"/>
                </a:lnTo>
                <a:lnTo>
                  <a:pt x="5569" y="5159"/>
                </a:lnTo>
                <a:lnTo>
                  <a:pt x="5742" y="5468"/>
                </a:lnTo>
                <a:lnTo>
                  <a:pt x="5928" y="5777"/>
                </a:lnTo>
                <a:lnTo>
                  <a:pt x="6125" y="6074"/>
                </a:lnTo>
                <a:lnTo>
                  <a:pt x="6360" y="6371"/>
                </a:lnTo>
                <a:lnTo>
                  <a:pt x="6619" y="6656"/>
                </a:lnTo>
                <a:lnTo>
                  <a:pt x="6891" y="6928"/>
                </a:lnTo>
                <a:lnTo>
                  <a:pt x="7175" y="7200"/>
                </a:lnTo>
                <a:lnTo>
                  <a:pt x="7484" y="7460"/>
                </a:lnTo>
                <a:lnTo>
                  <a:pt x="7224" y="7583"/>
                </a:lnTo>
                <a:lnTo>
                  <a:pt x="6965" y="7695"/>
                </a:lnTo>
                <a:lnTo>
                  <a:pt x="6693" y="7806"/>
                </a:lnTo>
                <a:lnTo>
                  <a:pt x="6409" y="7905"/>
                </a:lnTo>
                <a:lnTo>
                  <a:pt x="6125" y="8004"/>
                </a:lnTo>
                <a:lnTo>
                  <a:pt x="5829" y="8091"/>
                </a:lnTo>
                <a:lnTo>
                  <a:pt x="5520" y="8165"/>
                </a:lnTo>
                <a:lnTo>
                  <a:pt x="5211" y="8239"/>
                </a:lnTo>
                <a:lnTo>
                  <a:pt x="5211" y="9785"/>
                </a:lnTo>
                <a:lnTo>
                  <a:pt x="5483" y="9748"/>
                </a:lnTo>
                <a:lnTo>
                  <a:pt x="5755" y="9699"/>
                </a:lnTo>
                <a:lnTo>
                  <a:pt x="6026" y="9649"/>
                </a:lnTo>
                <a:lnTo>
                  <a:pt x="6286" y="9587"/>
                </a:lnTo>
                <a:lnTo>
                  <a:pt x="6545" y="9525"/>
                </a:lnTo>
                <a:lnTo>
                  <a:pt x="6804" y="9464"/>
                </a:lnTo>
                <a:lnTo>
                  <a:pt x="7051" y="9389"/>
                </a:lnTo>
                <a:lnTo>
                  <a:pt x="7298" y="9315"/>
                </a:lnTo>
                <a:lnTo>
                  <a:pt x="7545" y="9241"/>
                </a:lnTo>
                <a:lnTo>
                  <a:pt x="7780" y="9154"/>
                </a:lnTo>
                <a:lnTo>
                  <a:pt x="8015" y="9068"/>
                </a:lnTo>
                <a:lnTo>
                  <a:pt x="8249" y="8969"/>
                </a:lnTo>
                <a:lnTo>
                  <a:pt x="8484" y="8870"/>
                </a:lnTo>
                <a:lnTo>
                  <a:pt x="8706" y="8771"/>
                </a:lnTo>
                <a:lnTo>
                  <a:pt x="8929" y="8660"/>
                </a:lnTo>
                <a:lnTo>
                  <a:pt x="9138" y="8548"/>
                </a:lnTo>
                <a:lnTo>
                  <a:pt x="9361" y="8660"/>
                </a:lnTo>
                <a:lnTo>
                  <a:pt x="9583" y="8771"/>
                </a:lnTo>
                <a:lnTo>
                  <a:pt x="9805" y="8870"/>
                </a:lnTo>
                <a:lnTo>
                  <a:pt x="10040" y="8969"/>
                </a:lnTo>
                <a:lnTo>
                  <a:pt x="10275" y="9068"/>
                </a:lnTo>
                <a:lnTo>
                  <a:pt x="10509" y="9154"/>
                </a:lnTo>
                <a:lnTo>
                  <a:pt x="10756" y="9241"/>
                </a:lnTo>
                <a:lnTo>
                  <a:pt x="11003" y="9315"/>
                </a:lnTo>
                <a:lnTo>
                  <a:pt x="11250" y="9389"/>
                </a:lnTo>
                <a:lnTo>
                  <a:pt x="11510" y="9464"/>
                </a:lnTo>
                <a:lnTo>
                  <a:pt x="11769" y="9525"/>
                </a:lnTo>
                <a:lnTo>
                  <a:pt x="12028" y="9587"/>
                </a:lnTo>
                <a:lnTo>
                  <a:pt x="12300" y="9649"/>
                </a:lnTo>
                <a:lnTo>
                  <a:pt x="12572" y="9699"/>
                </a:lnTo>
                <a:lnTo>
                  <a:pt x="12843" y="9748"/>
                </a:lnTo>
                <a:lnTo>
                  <a:pt x="13127" y="9785"/>
                </a:lnTo>
                <a:lnTo>
                  <a:pt x="13127" y="8239"/>
                </a:lnTo>
                <a:lnTo>
                  <a:pt x="12806" y="8165"/>
                </a:lnTo>
                <a:lnTo>
                  <a:pt x="12498" y="8091"/>
                </a:lnTo>
                <a:lnTo>
                  <a:pt x="12189" y="8004"/>
                </a:lnTo>
                <a:lnTo>
                  <a:pt x="11892" y="7905"/>
                </a:lnTo>
                <a:lnTo>
                  <a:pt x="11596" y="7806"/>
                </a:lnTo>
                <a:lnTo>
                  <a:pt x="11312" y="7695"/>
                </a:lnTo>
                <a:lnTo>
                  <a:pt x="11040" y="7571"/>
                </a:lnTo>
                <a:lnTo>
                  <a:pt x="10769" y="7447"/>
                </a:lnTo>
                <a:lnTo>
                  <a:pt x="11003" y="7237"/>
                </a:lnTo>
                <a:lnTo>
                  <a:pt x="11238" y="7027"/>
                </a:lnTo>
                <a:lnTo>
                  <a:pt x="11448" y="6804"/>
                </a:lnTo>
                <a:lnTo>
                  <a:pt x="11645" y="6581"/>
                </a:lnTo>
                <a:lnTo>
                  <a:pt x="11843" y="6359"/>
                </a:lnTo>
                <a:lnTo>
                  <a:pt x="12028" y="6124"/>
                </a:lnTo>
                <a:lnTo>
                  <a:pt x="12189" y="5889"/>
                </a:lnTo>
                <a:lnTo>
                  <a:pt x="12349" y="5641"/>
                </a:lnTo>
                <a:lnTo>
                  <a:pt x="12485" y="5394"/>
                </a:lnTo>
                <a:lnTo>
                  <a:pt x="12621" y="5146"/>
                </a:lnTo>
                <a:lnTo>
                  <a:pt x="12732" y="4899"/>
                </a:lnTo>
                <a:lnTo>
                  <a:pt x="12843" y="4652"/>
                </a:lnTo>
                <a:lnTo>
                  <a:pt x="12930" y="4392"/>
                </a:lnTo>
                <a:lnTo>
                  <a:pt x="13004" y="4144"/>
                </a:lnTo>
                <a:lnTo>
                  <a:pt x="13078" y="3885"/>
                </a:lnTo>
                <a:lnTo>
                  <a:pt x="13127" y="3625"/>
                </a:lnTo>
                <a:lnTo>
                  <a:pt x="10213" y="3625"/>
                </a:lnTo>
                <a:close/>
                <a:moveTo>
                  <a:pt x="3569" y="1114"/>
                </a:moveTo>
                <a:lnTo>
                  <a:pt x="3569" y="0"/>
                </a:lnTo>
                <a:lnTo>
                  <a:pt x="1161" y="0"/>
                </a:lnTo>
                <a:lnTo>
                  <a:pt x="1161" y="1114"/>
                </a:lnTo>
                <a:lnTo>
                  <a:pt x="0" y="1114"/>
                </a:lnTo>
                <a:lnTo>
                  <a:pt x="0" y="2351"/>
                </a:lnTo>
                <a:lnTo>
                  <a:pt x="1161" y="2351"/>
                </a:lnTo>
                <a:lnTo>
                  <a:pt x="1161" y="4713"/>
                </a:lnTo>
                <a:lnTo>
                  <a:pt x="0" y="4973"/>
                </a:lnTo>
                <a:lnTo>
                  <a:pt x="0" y="6371"/>
                </a:lnTo>
                <a:lnTo>
                  <a:pt x="1161" y="6099"/>
                </a:lnTo>
                <a:lnTo>
                  <a:pt x="1161" y="8672"/>
                </a:lnTo>
                <a:lnTo>
                  <a:pt x="321" y="8672"/>
                </a:lnTo>
                <a:lnTo>
                  <a:pt x="840" y="9822"/>
                </a:lnTo>
                <a:lnTo>
                  <a:pt x="3569" y="9822"/>
                </a:lnTo>
                <a:lnTo>
                  <a:pt x="3569" y="5555"/>
                </a:lnTo>
                <a:lnTo>
                  <a:pt x="4631" y="5307"/>
                </a:lnTo>
                <a:lnTo>
                  <a:pt x="4631" y="3922"/>
                </a:lnTo>
                <a:lnTo>
                  <a:pt x="3569" y="4169"/>
                </a:lnTo>
                <a:lnTo>
                  <a:pt x="3569" y="2351"/>
                </a:lnTo>
                <a:lnTo>
                  <a:pt x="4631" y="2351"/>
                </a:lnTo>
                <a:lnTo>
                  <a:pt x="4631" y="1114"/>
                </a:lnTo>
                <a:lnTo>
                  <a:pt x="3569" y="1114"/>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51" name="Freeform 32"/>
          <p:cNvSpPr>
            <a:spLocks noEditPoints="1"/>
          </p:cNvSpPr>
          <p:nvPr/>
        </p:nvSpPr>
        <p:spPr bwMode="auto">
          <a:xfrm>
            <a:off x="234745654" y="119141875"/>
            <a:ext cx="20859749" cy="15670213"/>
          </a:xfrm>
          <a:custGeom>
            <a:avLst/>
            <a:gdLst>
              <a:gd name="T0" fmla="*/ 5545 w 13140"/>
              <a:gd name="T1" fmla="*/ 0 h 9871"/>
              <a:gd name="T2" fmla="*/ 5545 w 13140"/>
              <a:gd name="T3" fmla="*/ 1224 h 9871"/>
              <a:gd name="T4" fmla="*/ 7052 w 13140"/>
              <a:gd name="T5" fmla="*/ 1224 h 9871"/>
              <a:gd name="T6" fmla="*/ 5878 w 13140"/>
              <a:gd name="T7" fmla="*/ 3896 h 9871"/>
              <a:gd name="T8" fmla="*/ 5878 w 13140"/>
              <a:gd name="T9" fmla="*/ 5121 h 9871"/>
              <a:gd name="T10" fmla="*/ 10312 w 13140"/>
              <a:gd name="T11" fmla="*/ 5121 h 9871"/>
              <a:gd name="T12" fmla="*/ 10312 w 13140"/>
              <a:gd name="T13" fmla="*/ 8708 h 9871"/>
              <a:gd name="T14" fmla="*/ 6162 w 13140"/>
              <a:gd name="T15" fmla="*/ 8708 h 9871"/>
              <a:gd name="T16" fmla="*/ 6669 w 13140"/>
              <a:gd name="T17" fmla="*/ 9871 h 9871"/>
              <a:gd name="T18" fmla="*/ 12955 w 13140"/>
              <a:gd name="T19" fmla="*/ 9871 h 9871"/>
              <a:gd name="T20" fmla="*/ 12955 w 13140"/>
              <a:gd name="T21" fmla="*/ 3896 h 9871"/>
              <a:gd name="T22" fmla="*/ 8879 w 13140"/>
              <a:gd name="T23" fmla="*/ 3896 h 9871"/>
              <a:gd name="T24" fmla="*/ 10003 w 13140"/>
              <a:gd name="T25" fmla="*/ 1224 h 9871"/>
              <a:gd name="T26" fmla="*/ 13140 w 13140"/>
              <a:gd name="T27" fmla="*/ 1224 h 9871"/>
              <a:gd name="T28" fmla="*/ 13140 w 13140"/>
              <a:gd name="T29" fmla="*/ 0 h 9871"/>
              <a:gd name="T30" fmla="*/ 5545 w 13140"/>
              <a:gd name="T31" fmla="*/ 0 h 9871"/>
              <a:gd name="T32" fmla="*/ 3890 w 13140"/>
              <a:gd name="T33" fmla="*/ 8535 h 9871"/>
              <a:gd name="T34" fmla="*/ 3890 w 13140"/>
              <a:gd name="T35" fmla="*/ 1459 h 9871"/>
              <a:gd name="T36" fmla="*/ 5137 w 13140"/>
              <a:gd name="T37" fmla="*/ 1459 h 9871"/>
              <a:gd name="T38" fmla="*/ 5137 w 13140"/>
              <a:gd name="T39" fmla="*/ 247 h 9871"/>
              <a:gd name="T40" fmla="*/ 0 w 13140"/>
              <a:gd name="T41" fmla="*/ 247 h 9871"/>
              <a:gd name="T42" fmla="*/ 0 w 13140"/>
              <a:gd name="T43" fmla="*/ 1459 h 9871"/>
              <a:gd name="T44" fmla="*/ 1247 w 13140"/>
              <a:gd name="T45" fmla="*/ 1459 h 9871"/>
              <a:gd name="T46" fmla="*/ 1247 w 13140"/>
              <a:gd name="T47" fmla="*/ 8535 h 9871"/>
              <a:gd name="T48" fmla="*/ 0 w 13140"/>
              <a:gd name="T49" fmla="*/ 8535 h 9871"/>
              <a:gd name="T50" fmla="*/ 0 w 13140"/>
              <a:gd name="T51" fmla="*/ 9760 h 9871"/>
              <a:gd name="T52" fmla="*/ 5137 w 13140"/>
              <a:gd name="T53" fmla="*/ 9760 h 9871"/>
              <a:gd name="T54" fmla="*/ 5137 w 13140"/>
              <a:gd name="T55" fmla="*/ 8535 h 9871"/>
              <a:gd name="T56" fmla="*/ 3890 w 13140"/>
              <a:gd name="T57" fmla="*/ 8535 h 9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140" h="9871">
                <a:moveTo>
                  <a:pt x="5545" y="0"/>
                </a:moveTo>
                <a:lnTo>
                  <a:pt x="5545" y="1224"/>
                </a:lnTo>
                <a:lnTo>
                  <a:pt x="7052" y="1224"/>
                </a:lnTo>
                <a:lnTo>
                  <a:pt x="5878" y="3896"/>
                </a:lnTo>
                <a:lnTo>
                  <a:pt x="5878" y="5121"/>
                </a:lnTo>
                <a:lnTo>
                  <a:pt x="10312" y="5121"/>
                </a:lnTo>
                <a:lnTo>
                  <a:pt x="10312" y="8708"/>
                </a:lnTo>
                <a:lnTo>
                  <a:pt x="6162" y="8708"/>
                </a:lnTo>
                <a:lnTo>
                  <a:pt x="6669" y="9871"/>
                </a:lnTo>
                <a:lnTo>
                  <a:pt x="12955" y="9871"/>
                </a:lnTo>
                <a:lnTo>
                  <a:pt x="12955" y="3896"/>
                </a:lnTo>
                <a:lnTo>
                  <a:pt x="8879" y="3896"/>
                </a:lnTo>
                <a:lnTo>
                  <a:pt x="10003" y="1224"/>
                </a:lnTo>
                <a:lnTo>
                  <a:pt x="13140" y="1224"/>
                </a:lnTo>
                <a:lnTo>
                  <a:pt x="13140" y="0"/>
                </a:lnTo>
                <a:lnTo>
                  <a:pt x="5545" y="0"/>
                </a:lnTo>
                <a:close/>
                <a:moveTo>
                  <a:pt x="3890" y="8535"/>
                </a:moveTo>
                <a:lnTo>
                  <a:pt x="3890" y="1459"/>
                </a:lnTo>
                <a:lnTo>
                  <a:pt x="5137" y="1459"/>
                </a:lnTo>
                <a:lnTo>
                  <a:pt x="5137" y="247"/>
                </a:lnTo>
                <a:lnTo>
                  <a:pt x="0" y="247"/>
                </a:lnTo>
                <a:lnTo>
                  <a:pt x="0" y="1459"/>
                </a:lnTo>
                <a:lnTo>
                  <a:pt x="1247" y="1459"/>
                </a:lnTo>
                <a:lnTo>
                  <a:pt x="1247" y="8535"/>
                </a:lnTo>
                <a:lnTo>
                  <a:pt x="0" y="8535"/>
                </a:lnTo>
                <a:lnTo>
                  <a:pt x="0" y="9760"/>
                </a:lnTo>
                <a:lnTo>
                  <a:pt x="5137" y="9760"/>
                </a:lnTo>
                <a:lnTo>
                  <a:pt x="5137" y="8535"/>
                </a:lnTo>
                <a:lnTo>
                  <a:pt x="3890" y="8535"/>
                </a:lnTo>
                <a:close/>
              </a:path>
            </a:pathLst>
          </a:custGeom>
          <a:solidFill>
            <a:srgbClr val="2B5063"/>
          </a:solidFill>
          <a:ln w="0">
            <a:solidFill>
              <a:srgbClr val="2B5063"/>
            </a:solidFill>
            <a:prstDash val="solid"/>
            <a:round/>
          </a:ln>
        </p:spPr>
        <p:txBody>
          <a:bodyPr vert="horz" wrap="square" lIns="91440" tIns="45720" rIns="91440" bIns="45720" numCol="1" anchor="t" anchorCtr="0" compatLnSpc="1"/>
          <a:lstStyle/>
          <a:p>
            <a:endParaRPr lang="zh-CN" altLang="en-US"/>
          </a:p>
        </p:txBody>
      </p:sp>
      <p:sp>
        <p:nvSpPr>
          <p:cNvPr id="9" name="Rectangle 6"/>
          <p:cNvSpPr>
            <a:spLocks noChangeArrowheads="1"/>
          </p:cNvSpPr>
          <p:nvPr/>
        </p:nvSpPr>
        <p:spPr bwMode="auto">
          <a:xfrm>
            <a:off x="0" y="6668520"/>
            <a:ext cx="2439360" cy="189480"/>
          </a:xfrm>
          <a:prstGeom prst="rect">
            <a:avLst/>
          </a:prstGeom>
          <a:solidFill>
            <a:srgbClr val="0062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 name="Rectangle 7"/>
          <p:cNvSpPr>
            <a:spLocks noChangeArrowheads="1"/>
          </p:cNvSpPr>
          <p:nvPr/>
        </p:nvSpPr>
        <p:spPr bwMode="auto">
          <a:xfrm>
            <a:off x="2439360" y="6668520"/>
            <a:ext cx="2439360" cy="189480"/>
          </a:xfrm>
          <a:prstGeom prst="rect">
            <a:avLst/>
          </a:prstGeom>
          <a:solidFill>
            <a:srgbClr val="5CB0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 name="Rectangle 8"/>
          <p:cNvSpPr>
            <a:spLocks noChangeArrowheads="1"/>
          </p:cNvSpPr>
          <p:nvPr/>
        </p:nvSpPr>
        <p:spPr bwMode="auto">
          <a:xfrm>
            <a:off x="4878720" y="6668520"/>
            <a:ext cx="2439360" cy="189480"/>
          </a:xfrm>
          <a:prstGeom prst="rect">
            <a:avLst/>
          </a:prstGeom>
          <a:solidFill>
            <a:srgbClr val="C9DE1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 name="Rectangle 9"/>
          <p:cNvSpPr>
            <a:spLocks noChangeArrowheads="1"/>
          </p:cNvSpPr>
          <p:nvPr/>
        </p:nvSpPr>
        <p:spPr bwMode="auto">
          <a:xfrm>
            <a:off x="7318080" y="6668520"/>
            <a:ext cx="2439360" cy="189480"/>
          </a:xfrm>
          <a:prstGeom prst="rect">
            <a:avLst/>
          </a:prstGeom>
          <a:solidFill>
            <a:srgbClr val="ED7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 name="Rectangle 10"/>
          <p:cNvSpPr>
            <a:spLocks noChangeArrowheads="1"/>
          </p:cNvSpPr>
          <p:nvPr/>
        </p:nvSpPr>
        <p:spPr bwMode="auto">
          <a:xfrm>
            <a:off x="9757440" y="6668520"/>
            <a:ext cx="2439360" cy="189480"/>
          </a:xfrm>
          <a:prstGeom prst="rect">
            <a:avLst/>
          </a:prstGeom>
          <a:solidFill>
            <a:srgbClr val="494F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5" name="Rectangle 3"/>
          <p:cNvSpPr txBox="1">
            <a:spLocks noChangeArrowheads="1"/>
          </p:cNvSpPr>
          <p:nvPr/>
        </p:nvSpPr>
        <p:spPr bwMode="auto">
          <a:xfrm>
            <a:off x="2439670" y="2787650"/>
            <a:ext cx="7600950" cy="1139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7000" b="1" dirty="0">
                <a:latin typeface="+mj-ea"/>
              </a:rPr>
              <a:t>社群营销解决方案</a:t>
            </a:r>
            <a:endParaRPr lang="zh-CN" altLang="en-US" sz="7000" b="1" dirty="0">
              <a:latin typeface="+mj-ea"/>
            </a:endParaRPr>
          </a:p>
        </p:txBody>
      </p:sp>
      <p:sp>
        <p:nvSpPr>
          <p:cNvPr id="2" name="Rectangle 3"/>
          <p:cNvSpPr txBox="1">
            <a:spLocks noChangeArrowheads="1"/>
          </p:cNvSpPr>
          <p:nvPr/>
        </p:nvSpPr>
        <p:spPr bwMode="auto">
          <a:xfrm>
            <a:off x="7001510" y="4375785"/>
            <a:ext cx="2755900" cy="1139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en-US" altLang="zh-CN" sz="3600" b="1" dirty="0">
                <a:latin typeface="+mj-ea"/>
              </a:rPr>
              <a:t>——</a:t>
            </a:r>
            <a:r>
              <a:rPr lang="zh-CN" altLang="en-US" sz="3600" b="1" dirty="0">
                <a:latin typeface="+mj-ea"/>
              </a:rPr>
              <a:t>云森客</a:t>
            </a:r>
            <a:endParaRPr lang="zh-CN" altLang="en-US" sz="36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2000" advTm="6550"/>
    </mc:Choice>
    <mc:Fallback>
      <p:transition spd="slow" advTm="655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en-US" altLang="zh-CN" b="1" dirty="0" smtClean="0">
                <a:solidFill>
                  <a:schemeClr val="accent1"/>
                </a:solidFill>
                <a:latin typeface="微软雅黑" panose="020B0503020204020204" pitchFamily="34" charset="-122"/>
                <a:ea typeface="微软雅黑" panose="020B0503020204020204" pitchFamily="34" charset="-122"/>
              </a:rPr>
              <a:t>CRM</a:t>
            </a:r>
            <a:r>
              <a:rPr lang="zh-CN" altLang="en-US" b="1" dirty="0" smtClean="0">
                <a:solidFill>
                  <a:schemeClr val="accent1"/>
                </a:solidFill>
                <a:latin typeface="微软雅黑" panose="020B0503020204020204" pitchFamily="34" charset="-122"/>
                <a:ea typeface="微软雅黑" panose="020B0503020204020204" pitchFamily="34" charset="-122"/>
              </a:rPr>
              <a:t>流程</a:t>
            </a:r>
            <a:endParaRPr lang="zh-CN" altLang="en-US"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8" name="Oval 6"/>
          <p:cNvSpPr>
            <a:spLocks noChangeArrowheads="1"/>
          </p:cNvSpPr>
          <p:nvPr/>
        </p:nvSpPr>
        <p:spPr bwMode="auto">
          <a:xfrm>
            <a:off x="1425575" y="2569210"/>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69" name="Oval 7"/>
          <p:cNvSpPr>
            <a:spLocks noChangeArrowheads="1"/>
          </p:cNvSpPr>
          <p:nvPr/>
        </p:nvSpPr>
        <p:spPr bwMode="auto">
          <a:xfrm>
            <a:off x="3387725" y="2569210"/>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0" name="Oval 8"/>
          <p:cNvSpPr>
            <a:spLocks noChangeArrowheads="1"/>
          </p:cNvSpPr>
          <p:nvPr/>
        </p:nvSpPr>
        <p:spPr bwMode="auto">
          <a:xfrm>
            <a:off x="5351463" y="2569210"/>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1" name="Oval 9"/>
          <p:cNvSpPr>
            <a:spLocks noChangeArrowheads="1"/>
          </p:cNvSpPr>
          <p:nvPr/>
        </p:nvSpPr>
        <p:spPr bwMode="auto">
          <a:xfrm>
            <a:off x="7313613" y="2569210"/>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2" name="Oval 10"/>
          <p:cNvSpPr>
            <a:spLocks noChangeArrowheads="1"/>
          </p:cNvSpPr>
          <p:nvPr/>
        </p:nvSpPr>
        <p:spPr bwMode="auto">
          <a:xfrm>
            <a:off x="9275763" y="2569210"/>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7" name="Freeform 15"/>
          <p:cNvSpPr/>
          <p:nvPr/>
        </p:nvSpPr>
        <p:spPr bwMode="auto">
          <a:xfrm>
            <a:off x="2954338" y="3048635"/>
            <a:ext cx="271462" cy="385762"/>
          </a:xfrm>
          <a:custGeom>
            <a:avLst/>
            <a:gdLst>
              <a:gd name="T0" fmla="*/ 315 w 347"/>
              <a:gd name="T1" fmla="*/ 277 h 493"/>
              <a:gd name="T2" fmla="*/ 179 w 347"/>
              <a:gd name="T3" fmla="*/ 373 h 493"/>
              <a:gd name="T4" fmla="*/ 38 w 347"/>
              <a:gd name="T5" fmla="*/ 473 h 493"/>
              <a:gd name="T6" fmla="*/ 2 w 347"/>
              <a:gd name="T7" fmla="*/ 439 h 493"/>
              <a:gd name="T8" fmla="*/ 2 w 347"/>
              <a:gd name="T9" fmla="*/ 246 h 493"/>
              <a:gd name="T10" fmla="*/ 2 w 347"/>
              <a:gd name="T11" fmla="*/ 46 h 493"/>
              <a:gd name="T12" fmla="*/ 44 w 347"/>
              <a:gd name="T13" fmla="*/ 24 h 493"/>
              <a:gd name="T14" fmla="*/ 179 w 347"/>
              <a:gd name="T15" fmla="*/ 120 h 493"/>
              <a:gd name="T16" fmla="*/ 320 w 347"/>
              <a:gd name="T17" fmla="*/ 220 h 493"/>
              <a:gd name="T18" fmla="*/ 315 w 347"/>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493">
                <a:moveTo>
                  <a:pt x="315" y="277"/>
                </a:moveTo>
                <a:lnTo>
                  <a:pt x="179" y="373"/>
                </a:lnTo>
                <a:cubicBezTo>
                  <a:pt x="132" y="406"/>
                  <a:pt x="85" y="440"/>
                  <a:pt x="38" y="473"/>
                </a:cubicBezTo>
                <a:cubicBezTo>
                  <a:pt x="12" y="493"/>
                  <a:pt x="0" y="481"/>
                  <a:pt x="2" y="439"/>
                </a:cubicBezTo>
                <a:lnTo>
                  <a:pt x="2" y="246"/>
                </a:lnTo>
                <a:cubicBezTo>
                  <a:pt x="2" y="179"/>
                  <a:pt x="2" y="113"/>
                  <a:pt x="2" y="46"/>
                </a:cubicBezTo>
                <a:cubicBezTo>
                  <a:pt x="1" y="8"/>
                  <a:pt x="15" y="0"/>
                  <a:pt x="44" y="24"/>
                </a:cubicBezTo>
                <a:lnTo>
                  <a:pt x="179" y="120"/>
                </a:lnTo>
                <a:cubicBezTo>
                  <a:pt x="226" y="153"/>
                  <a:pt x="273" y="187"/>
                  <a:pt x="320" y="220"/>
                </a:cubicBezTo>
                <a:cubicBezTo>
                  <a:pt x="347" y="239"/>
                  <a:pt x="345"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16"/>
          <p:cNvSpPr/>
          <p:nvPr/>
        </p:nvSpPr>
        <p:spPr bwMode="auto">
          <a:xfrm>
            <a:off x="4953000" y="3048635"/>
            <a:ext cx="271462" cy="385762"/>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7"/>
          <p:cNvSpPr/>
          <p:nvPr/>
        </p:nvSpPr>
        <p:spPr bwMode="auto">
          <a:xfrm>
            <a:off x="6911975" y="3048635"/>
            <a:ext cx="271462" cy="385762"/>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6"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8"/>
          <p:cNvSpPr/>
          <p:nvPr/>
        </p:nvSpPr>
        <p:spPr bwMode="auto">
          <a:xfrm>
            <a:off x="8834438" y="3048635"/>
            <a:ext cx="271462" cy="385762"/>
          </a:xfrm>
          <a:custGeom>
            <a:avLst/>
            <a:gdLst>
              <a:gd name="T0" fmla="*/ 315 w 348"/>
              <a:gd name="T1" fmla="*/ 277 h 493"/>
              <a:gd name="T2" fmla="*/ 180 w 348"/>
              <a:gd name="T3" fmla="*/ 373 h 493"/>
              <a:gd name="T4" fmla="*/ 38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5" y="440"/>
                  <a:pt x="38"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 name="文本框 1"/>
          <p:cNvSpPr txBox="1"/>
          <p:nvPr/>
        </p:nvSpPr>
        <p:spPr>
          <a:xfrm>
            <a:off x="1774825" y="3068320"/>
            <a:ext cx="8851900" cy="384810"/>
          </a:xfrm>
          <a:prstGeom prst="rect">
            <a:avLst/>
          </a:prstGeom>
          <a:noFill/>
        </p:spPr>
        <p:txBody>
          <a:bodyPr wrap="square" rtlCol="0">
            <a:spAutoFit/>
          </a:bodyPr>
          <a:p>
            <a:r>
              <a:rPr lang="zh-CN" altLang="en-US">
                <a:solidFill>
                  <a:schemeClr val="accent1">
                    <a:lumMod val="50000"/>
                  </a:schemeClr>
                </a:solidFill>
                <a:latin typeface="微软雅黑" panose="020B0503020204020204" pitchFamily="34" charset="-122"/>
                <a:ea typeface="微软雅黑" panose="020B0503020204020204" pitchFamily="34" charset="-122"/>
              </a:rPr>
              <a:t>吸粉                   会员互动                二次营销               沉淀数据                精准营销</a:t>
            </a:r>
            <a:endParaRPr lang="zh-CN" altLang="en-US">
              <a:solidFill>
                <a:schemeClr val="accent1">
                  <a:lumMod val="50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590675" y="5668645"/>
            <a:ext cx="9015095" cy="474980"/>
          </a:xfrm>
          <a:prstGeom prst="rect">
            <a:avLst/>
          </a:prstGeom>
          <a:noFill/>
        </p:spPr>
        <p:txBody>
          <a:bodyPr wrap="square" rtlCol="0">
            <a:spAutoFit/>
          </a:bodyPr>
          <a:p>
            <a:pPr>
              <a:lnSpc>
                <a:spcPct val="140000"/>
              </a:lnSpc>
            </a:pPr>
            <a:r>
              <a:rPr lang="zh-CN" sz="1800">
                <a:solidFill>
                  <a:schemeClr val="accent1"/>
                </a:solidFill>
                <a:latin typeface="微软雅黑" panose="020B0503020204020204" pitchFamily="34" charset="-122"/>
                <a:ea typeface="微软雅黑" panose="020B0503020204020204" pitchFamily="34" charset="-122"/>
              </a:rPr>
              <a:t>简单高效的方式聚齐我们的粉丝，流程化运营老客营销，带来最实效的</a:t>
            </a:r>
            <a:r>
              <a:rPr lang="en-US" altLang="zh-CN" sz="1800">
                <a:solidFill>
                  <a:schemeClr val="accent1"/>
                </a:solidFill>
                <a:latin typeface="微软雅黑" panose="020B0503020204020204" pitchFamily="34" charset="-122"/>
                <a:ea typeface="微软雅黑" panose="020B0503020204020204" pitchFamily="34" charset="-122"/>
              </a:rPr>
              <a:t>CRM</a:t>
            </a:r>
            <a:r>
              <a:rPr lang="zh-CN" altLang="en-US" sz="1800">
                <a:solidFill>
                  <a:schemeClr val="accent1"/>
                </a:solidFill>
                <a:latin typeface="微软雅黑" panose="020B0503020204020204" pitchFamily="34" charset="-122"/>
                <a:ea typeface="微软雅黑" panose="020B0503020204020204" pitchFamily="34" charset="-122"/>
              </a:rPr>
              <a:t>流程</a:t>
            </a:r>
            <a:endParaRPr lang="zh-CN" altLang="en-US" sz="18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吸粉方式</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8" name="Freeform 5"/>
          <p:cNvSpPr/>
          <p:nvPr/>
        </p:nvSpPr>
        <p:spPr bwMode="auto">
          <a:xfrm>
            <a:off x="2586355" y="2072640"/>
            <a:ext cx="1384300" cy="1146810"/>
          </a:xfrm>
          <a:custGeom>
            <a:avLst/>
            <a:gdLst>
              <a:gd name="T0" fmla="*/ 167 w 2547"/>
              <a:gd name="T1" fmla="*/ 0 h 2110"/>
              <a:gd name="T2" fmla="*/ 2380 w 2547"/>
              <a:gd name="T3" fmla="*/ 0 h 2110"/>
              <a:gd name="T4" fmla="*/ 2547 w 2547"/>
              <a:gd name="T5" fmla="*/ 168 h 2110"/>
              <a:gd name="T6" fmla="*/ 2547 w 2547"/>
              <a:gd name="T7" fmla="*/ 1943 h 2110"/>
              <a:gd name="T8" fmla="*/ 2380 w 2547"/>
              <a:gd name="T9" fmla="*/ 2110 h 2110"/>
              <a:gd name="T10" fmla="*/ 167 w 2547"/>
              <a:gd name="T11" fmla="*/ 2110 h 2110"/>
              <a:gd name="T12" fmla="*/ 0 w 2547"/>
              <a:gd name="T13" fmla="*/ 1943 h 2110"/>
              <a:gd name="T14" fmla="*/ 0 w 2547"/>
              <a:gd name="T15" fmla="*/ 168 h 2110"/>
              <a:gd name="T16" fmla="*/ 167 w 2547"/>
              <a:gd name="T17" fmla="*/ 0 h 2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7" h="2110">
                <a:moveTo>
                  <a:pt x="167" y="0"/>
                </a:moveTo>
                <a:lnTo>
                  <a:pt x="2380" y="0"/>
                </a:lnTo>
                <a:cubicBezTo>
                  <a:pt x="2472" y="0"/>
                  <a:pt x="2547" y="76"/>
                  <a:pt x="2547" y="168"/>
                </a:cubicBezTo>
                <a:lnTo>
                  <a:pt x="2547" y="1943"/>
                </a:lnTo>
                <a:cubicBezTo>
                  <a:pt x="2547" y="2035"/>
                  <a:pt x="2472" y="2110"/>
                  <a:pt x="2380" y="2110"/>
                </a:cubicBezTo>
                <a:lnTo>
                  <a:pt x="167" y="2110"/>
                </a:lnTo>
                <a:cubicBezTo>
                  <a:pt x="75" y="2110"/>
                  <a:pt x="0" y="2035"/>
                  <a:pt x="0" y="1943"/>
                </a:cubicBezTo>
                <a:lnTo>
                  <a:pt x="0" y="168"/>
                </a:lnTo>
                <a:cubicBezTo>
                  <a:pt x="0" y="76"/>
                  <a:pt x="75" y="0"/>
                  <a:pt x="167" y="0"/>
                </a:cubicBezTo>
                <a:close/>
              </a:path>
            </a:pathLst>
          </a:custGeom>
          <a:solidFill>
            <a:schemeClr val="tx1"/>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17" name="Freeform 6"/>
          <p:cNvSpPr/>
          <p:nvPr/>
        </p:nvSpPr>
        <p:spPr bwMode="auto">
          <a:xfrm>
            <a:off x="4446905" y="1345565"/>
            <a:ext cx="1669415" cy="398145"/>
          </a:xfrm>
          <a:custGeom>
            <a:avLst/>
            <a:gdLst>
              <a:gd name="T0" fmla="*/ 61 w 2599"/>
              <a:gd name="T1" fmla="*/ 0 h 734"/>
              <a:gd name="T2" fmla="*/ 2538 w 2599"/>
              <a:gd name="T3" fmla="*/ 0 h 734"/>
              <a:gd name="T4" fmla="*/ 2599 w 2599"/>
              <a:gd name="T5" fmla="*/ 61 h 734"/>
              <a:gd name="T6" fmla="*/ 2599 w 2599"/>
              <a:gd name="T7" fmla="*/ 673 h 734"/>
              <a:gd name="T8" fmla="*/ 2538 w 2599"/>
              <a:gd name="T9" fmla="*/ 734 h 734"/>
              <a:gd name="T10" fmla="*/ 61 w 2599"/>
              <a:gd name="T11" fmla="*/ 734 h 734"/>
              <a:gd name="T12" fmla="*/ 0 w 2599"/>
              <a:gd name="T13" fmla="*/ 673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8"/>
                  <a:pt x="2599" y="61"/>
                </a:cubicBezTo>
                <a:lnTo>
                  <a:pt x="2599" y="673"/>
                </a:lnTo>
                <a:cubicBezTo>
                  <a:pt x="2599" y="706"/>
                  <a:pt x="2572" y="734"/>
                  <a:pt x="2538" y="734"/>
                </a:cubicBezTo>
                <a:lnTo>
                  <a:pt x="61" y="734"/>
                </a:lnTo>
                <a:cubicBezTo>
                  <a:pt x="27" y="734"/>
                  <a:pt x="0" y="706"/>
                  <a:pt x="0" y="673"/>
                </a:cubicBezTo>
                <a:lnTo>
                  <a:pt x="0" y="61"/>
                </a:lnTo>
                <a:cubicBezTo>
                  <a:pt x="0" y="28"/>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 name="Freeform 7"/>
          <p:cNvSpPr/>
          <p:nvPr/>
        </p:nvSpPr>
        <p:spPr bwMode="auto">
          <a:xfrm>
            <a:off x="4446905" y="3546475"/>
            <a:ext cx="1669415" cy="39814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grpSp>
        <p:nvGrpSpPr>
          <p:cNvPr id="59" name="组合 58"/>
          <p:cNvGrpSpPr/>
          <p:nvPr/>
        </p:nvGrpSpPr>
        <p:grpSpPr>
          <a:xfrm>
            <a:off x="3970655" y="1541780"/>
            <a:ext cx="476250" cy="2208530"/>
            <a:chOff x="2655888" y="2590800"/>
            <a:chExt cx="622300" cy="2878138"/>
          </a:xfrm>
        </p:grpSpPr>
        <p:sp>
          <p:nvSpPr>
            <p:cNvPr id="10"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3"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1"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2"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48" name="TextBox 1"/>
          <p:cNvSpPr>
            <a:spLocks noChangeArrowheads="1"/>
          </p:cNvSpPr>
          <p:nvPr/>
        </p:nvSpPr>
        <p:spPr bwMode="auto">
          <a:xfrm>
            <a:off x="2648585" y="2453640"/>
            <a:ext cx="126047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800" b="1" dirty="0">
                <a:solidFill>
                  <a:schemeClr val="accent2"/>
                </a:solidFill>
                <a:latin typeface="+mj-ea"/>
                <a:ea typeface="微软雅黑" panose="020B0503020204020204" pitchFamily="34" charset="-122"/>
                <a:sym typeface="微软雅黑" panose="020B0503020204020204" pitchFamily="34" charset="-122"/>
              </a:rPr>
              <a:t>吸粉方式</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
        <p:nvSpPr>
          <p:cNvPr id="49" name="TextBox 1"/>
          <p:cNvSpPr>
            <a:spLocks noChangeArrowheads="1"/>
          </p:cNvSpPr>
          <p:nvPr/>
        </p:nvSpPr>
        <p:spPr bwMode="auto">
          <a:xfrm>
            <a:off x="4551045" y="1358900"/>
            <a:ext cx="146621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smtClean="0">
                <a:solidFill>
                  <a:schemeClr val="accent2"/>
                </a:solidFill>
                <a:latin typeface="+mj-ea"/>
                <a:ea typeface="微软雅黑" panose="020B0503020204020204" pitchFamily="34" charset="-122"/>
                <a:sym typeface="微软雅黑" panose="020B0503020204020204" pitchFamily="34" charset="-122"/>
              </a:rPr>
              <a:t>好评红包</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50" name="TextBox 1"/>
          <p:cNvSpPr>
            <a:spLocks noChangeArrowheads="1"/>
          </p:cNvSpPr>
          <p:nvPr/>
        </p:nvSpPr>
        <p:spPr bwMode="auto">
          <a:xfrm>
            <a:off x="4446905" y="3564255"/>
            <a:ext cx="167449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a:solidFill>
                  <a:schemeClr val="accent2"/>
                </a:solidFill>
                <a:latin typeface="+mj-ea"/>
                <a:ea typeface="微软雅黑" panose="020B0503020204020204" pitchFamily="34" charset="-122"/>
                <a:sym typeface="微软雅黑" panose="020B0503020204020204" pitchFamily="34" charset="-122"/>
              </a:rPr>
              <a:t>抽奖有礼</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3" name="文本框 2"/>
          <p:cNvSpPr txBox="1"/>
          <p:nvPr/>
        </p:nvSpPr>
        <p:spPr>
          <a:xfrm>
            <a:off x="6225540" y="1115060"/>
            <a:ext cx="3268980" cy="85852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随机红包、低成本、趣味性强、拉高</a:t>
            </a:r>
            <a:r>
              <a:rPr lang="en-US" altLang="zh-CN">
                <a:solidFill>
                  <a:schemeClr val="accent1"/>
                </a:solidFill>
                <a:latin typeface="微软雅黑" panose="020B0503020204020204" pitchFamily="34" charset="-122"/>
                <a:ea typeface="微软雅黑" panose="020B0503020204020204" pitchFamily="34" charset="-122"/>
              </a:rPr>
              <a:t>DSR</a:t>
            </a:r>
            <a:r>
              <a:rPr lang="zh-CN" altLang="en-US">
                <a:solidFill>
                  <a:schemeClr val="accent1"/>
                </a:solidFill>
                <a:latin typeface="微软雅黑" panose="020B0503020204020204" pitchFamily="34" charset="-122"/>
                <a:ea typeface="微软雅黑" panose="020B0503020204020204" pitchFamily="34" charset="-122"/>
              </a:rPr>
              <a:t>、沉淀粉丝</a:t>
            </a: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6225540" y="3519170"/>
            <a:ext cx="4770755" cy="47498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零成本、沉淀粉丝、优惠券、补单评价买家秀</a:t>
            </a:r>
            <a:endParaRPr lang="zh-CN">
              <a:solidFill>
                <a:schemeClr val="accent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511300" y="4272280"/>
            <a:ext cx="9513570" cy="2137410"/>
          </a:xfrm>
          <a:prstGeom prst="rect">
            <a:avLst/>
          </a:prstGeom>
          <a:noFill/>
        </p:spPr>
        <p:txBody>
          <a:bodyPr wrap="square" rtlCol="0">
            <a:spAutoFit/>
          </a:bodyPr>
          <a:p>
            <a:pPr>
              <a:lnSpc>
                <a:spcPct val="140000"/>
              </a:lnSpc>
            </a:pPr>
            <a:r>
              <a:rPr lang="zh-CN" sz="1600">
                <a:solidFill>
                  <a:schemeClr val="accent1"/>
                </a:solidFill>
                <a:latin typeface="微软雅黑" panose="020B0503020204020204" pitchFamily="34" charset="-122"/>
                <a:ea typeface="微软雅黑" panose="020B0503020204020204" pitchFamily="34" charset="-122"/>
              </a:rPr>
              <a:t>好评红包：设置</a:t>
            </a:r>
            <a:r>
              <a:rPr lang="en-US" altLang="zh-CN" sz="1600">
                <a:solidFill>
                  <a:schemeClr val="accent1"/>
                </a:solidFill>
                <a:latin typeface="微软雅黑" panose="020B0503020204020204" pitchFamily="34" charset="-122"/>
                <a:ea typeface="微软雅黑" panose="020B0503020204020204" pitchFamily="34" charset="-122"/>
              </a:rPr>
              <a:t>1-10</a:t>
            </a:r>
            <a:r>
              <a:rPr lang="zh-CN" altLang="en-US" sz="1600">
                <a:solidFill>
                  <a:schemeClr val="accent1"/>
                </a:solidFill>
                <a:latin typeface="微软雅黑" panose="020B0503020204020204" pitchFamily="34" charset="-122"/>
                <a:ea typeface="微软雅黑" panose="020B0503020204020204" pitchFamily="34" charset="-122"/>
              </a:rPr>
              <a:t>元随机红包，控制平均成本在</a:t>
            </a:r>
            <a:r>
              <a:rPr lang="en-US" altLang="zh-CN" sz="1600">
                <a:solidFill>
                  <a:schemeClr val="accent1"/>
                </a:solidFill>
                <a:latin typeface="微软雅黑" panose="020B0503020204020204" pitchFamily="34" charset="-122"/>
                <a:ea typeface="微软雅黑" panose="020B0503020204020204" pitchFamily="34" charset="-122"/>
              </a:rPr>
              <a:t>2-3</a:t>
            </a:r>
            <a:r>
              <a:rPr lang="zh-CN" altLang="en-US" sz="1600">
                <a:solidFill>
                  <a:schemeClr val="accent1"/>
                </a:solidFill>
                <a:latin typeface="微软雅黑" panose="020B0503020204020204" pitchFamily="34" charset="-122"/>
                <a:ea typeface="微软雅黑" panose="020B0503020204020204" pitchFamily="34" charset="-122"/>
              </a:rPr>
              <a:t>元一单，即拉升</a:t>
            </a:r>
            <a:r>
              <a:rPr lang="en-US" altLang="zh-CN" sz="1600">
                <a:solidFill>
                  <a:schemeClr val="accent1"/>
                </a:solidFill>
                <a:latin typeface="微软雅黑" panose="020B0503020204020204" pitchFamily="34" charset="-122"/>
                <a:ea typeface="微软雅黑" panose="020B0503020204020204" pitchFamily="34" charset="-122"/>
              </a:rPr>
              <a:t>DSR</a:t>
            </a:r>
            <a:r>
              <a:rPr lang="zh-CN" altLang="en-US" sz="1600">
                <a:solidFill>
                  <a:schemeClr val="accent1"/>
                </a:solidFill>
                <a:latin typeface="微软雅黑" panose="020B0503020204020204" pitchFamily="34" charset="-122"/>
                <a:ea typeface="微软雅黑" panose="020B0503020204020204" pitchFamily="34" charset="-122"/>
              </a:rPr>
              <a:t>，也沉淀了粉丝需要凭淘宝订单号去微信服务号领取。</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抽奖有礼：奖品设置不同面值的优惠券、试用产品、小样，积分，根据成本设置不同几率，无需单号</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转化流程：收货</a:t>
            </a:r>
            <a:r>
              <a:rPr lang="en-US" altLang="zh-CN" sz="1600">
                <a:solidFill>
                  <a:schemeClr val="accent1"/>
                </a:solidFill>
                <a:latin typeface="微软雅黑" panose="020B0503020204020204" pitchFamily="34" charset="-122"/>
                <a:ea typeface="微软雅黑" panose="020B0503020204020204" pitchFamily="34" charset="-122"/>
              </a:rPr>
              <a:t>-</a:t>
            </a:r>
            <a:r>
              <a:rPr lang="zh-CN" altLang="en-US" sz="1600">
                <a:solidFill>
                  <a:schemeClr val="accent1"/>
                </a:solidFill>
                <a:latin typeface="微软雅黑" panose="020B0503020204020204" pitchFamily="34" charset="-122"/>
                <a:ea typeface="微软雅黑" panose="020B0503020204020204" pitchFamily="34" charset="-122"/>
              </a:rPr>
              <a:t>扫码售后卡</a:t>
            </a:r>
            <a:r>
              <a:rPr lang="en-US" altLang="zh-CN" sz="1600">
                <a:solidFill>
                  <a:schemeClr val="accent1"/>
                </a:solidFill>
                <a:latin typeface="微软雅黑" panose="020B0503020204020204" pitchFamily="34" charset="-122"/>
                <a:ea typeface="微软雅黑" panose="020B0503020204020204" pitchFamily="34" charset="-122"/>
              </a:rPr>
              <a:t>-</a:t>
            </a:r>
            <a:r>
              <a:rPr lang="zh-CN" altLang="en-US" sz="1600">
                <a:solidFill>
                  <a:schemeClr val="accent1"/>
                </a:solidFill>
                <a:latin typeface="微软雅黑" panose="020B0503020204020204" pitchFamily="34" charset="-122"/>
                <a:ea typeface="微软雅黑" panose="020B0503020204020204" pitchFamily="34" charset="-122"/>
              </a:rPr>
              <a:t>关注</a:t>
            </a:r>
            <a:r>
              <a:rPr lang="en-US" altLang="zh-CN" sz="1600">
                <a:solidFill>
                  <a:schemeClr val="accent1"/>
                </a:solidFill>
                <a:latin typeface="微软雅黑" panose="020B0503020204020204" pitchFamily="34" charset="-122"/>
                <a:ea typeface="微软雅黑" panose="020B0503020204020204" pitchFamily="34" charset="-122"/>
              </a:rPr>
              <a:t>-</a:t>
            </a:r>
            <a:r>
              <a:rPr lang="zh-CN" altLang="en-US" sz="1600">
                <a:solidFill>
                  <a:schemeClr val="accent1"/>
                </a:solidFill>
                <a:latin typeface="微软雅黑" panose="020B0503020204020204" pitchFamily="34" charset="-122"/>
                <a:ea typeface="微软雅黑" panose="020B0503020204020204" pitchFamily="34" charset="-122"/>
              </a:rPr>
              <a:t>填写单号</a:t>
            </a:r>
            <a:r>
              <a:rPr lang="en-US" altLang="zh-CN" sz="1600">
                <a:solidFill>
                  <a:schemeClr val="accent1"/>
                </a:solidFill>
                <a:latin typeface="微软雅黑" panose="020B0503020204020204" pitchFamily="34" charset="-122"/>
                <a:ea typeface="微软雅黑" panose="020B0503020204020204" pitchFamily="34" charset="-122"/>
              </a:rPr>
              <a:t>-</a:t>
            </a:r>
            <a:r>
              <a:rPr lang="zh-CN" altLang="en-US" sz="1600">
                <a:solidFill>
                  <a:schemeClr val="accent1"/>
                </a:solidFill>
                <a:latin typeface="微软雅黑" panose="020B0503020204020204" pitchFamily="34" charset="-122"/>
                <a:ea typeface="微软雅黑" panose="020B0503020204020204" pitchFamily="34" charset="-122"/>
              </a:rPr>
              <a:t>审核</a:t>
            </a:r>
            <a:r>
              <a:rPr lang="en-US" altLang="zh-CN" sz="1600">
                <a:solidFill>
                  <a:schemeClr val="accent1"/>
                </a:solidFill>
                <a:latin typeface="微软雅黑" panose="020B0503020204020204" pitchFamily="34" charset="-122"/>
                <a:ea typeface="微软雅黑" panose="020B0503020204020204" pitchFamily="34" charset="-122"/>
              </a:rPr>
              <a:t>-</a:t>
            </a:r>
            <a:r>
              <a:rPr lang="zh-CN" altLang="en-US" sz="1600">
                <a:solidFill>
                  <a:schemeClr val="accent1"/>
                </a:solidFill>
                <a:latin typeface="微软雅黑" panose="020B0503020204020204" pitchFamily="34" charset="-122"/>
                <a:ea typeface="微软雅黑" panose="020B0503020204020204" pitchFamily="34" charset="-122"/>
              </a:rPr>
              <a:t>系统发红包</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转化率：</a:t>
            </a:r>
            <a:r>
              <a:rPr lang="en-US" altLang="zh-CN" sz="1600">
                <a:solidFill>
                  <a:schemeClr val="accent1"/>
                </a:solidFill>
                <a:latin typeface="微软雅黑" panose="020B0503020204020204" pitchFamily="34" charset="-122"/>
                <a:ea typeface="微软雅黑" panose="020B0503020204020204" pitchFamily="34" charset="-122"/>
              </a:rPr>
              <a:t>30%-50%</a:t>
            </a:r>
            <a:r>
              <a:rPr lang="zh-CN" altLang="en-US" sz="1600">
                <a:solidFill>
                  <a:schemeClr val="accent1"/>
                </a:solidFill>
                <a:latin typeface="微软雅黑" panose="020B0503020204020204" pitchFamily="34" charset="-122"/>
                <a:ea typeface="微软雅黑" panose="020B0503020204020204" pitchFamily="34" charset="-122"/>
              </a:rPr>
              <a:t>，</a:t>
            </a:r>
            <a:r>
              <a:rPr lang="en-US" altLang="zh-CN" sz="1600">
                <a:solidFill>
                  <a:schemeClr val="accent1"/>
                </a:solidFill>
                <a:latin typeface="微软雅黑" panose="020B0503020204020204" pitchFamily="34" charset="-122"/>
                <a:ea typeface="微软雅黑" panose="020B0503020204020204" pitchFamily="34" charset="-122"/>
              </a:rPr>
              <a:t>2000</a:t>
            </a:r>
            <a:r>
              <a:rPr lang="zh-CN" altLang="en-US" sz="1600">
                <a:solidFill>
                  <a:schemeClr val="accent1"/>
                </a:solidFill>
                <a:latin typeface="微软雅黑" panose="020B0503020204020204" pitchFamily="34" charset="-122"/>
                <a:ea typeface="微软雅黑" panose="020B0503020204020204" pitchFamily="34" charset="-122"/>
              </a:rPr>
              <a:t>万</a:t>
            </a:r>
            <a:r>
              <a:rPr lang="en-US" altLang="zh-CN" sz="1600">
                <a:solidFill>
                  <a:schemeClr val="accent1"/>
                </a:solidFill>
                <a:latin typeface="微软雅黑" panose="020B0503020204020204" pitchFamily="34" charset="-122"/>
                <a:ea typeface="微软雅黑" panose="020B0503020204020204" pitchFamily="34" charset="-122"/>
              </a:rPr>
              <a:t>100</a:t>
            </a:r>
            <a:r>
              <a:rPr lang="zh-CN" altLang="en-US" sz="1600">
                <a:solidFill>
                  <a:schemeClr val="accent1"/>
                </a:solidFill>
                <a:latin typeface="微软雅黑" panose="020B0503020204020204" pitchFamily="34" charset="-122"/>
                <a:ea typeface="微软雅黑" panose="020B0503020204020204" pitchFamily="34" charset="-122"/>
              </a:rPr>
              <a:t>客单价，一年</a:t>
            </a:r>
            <a:r>
              <a:rPr lang="en-US" altLang="zh-CN" sz="1600">
                <a:solidFill>
                  <a:schemeClr val="accent1"/>
                </a:solidFill>
                <a:latin typeface="微软雅黑" panose="020B0503020204020204" pitchFamily="34" charset="-122"/>
                <a:ea typeface="微软雅黑" panose="020B0503020204020204" pitchFamily="34" charset="-122"/>
              </a:rPr>
              <a:t>20</a:t>
            </a:r>
            <a:r>
              <a:rPr lang="zh-CN" altLang="en-US" sz="1600">
                <a:solidFill>
                  <a:schemeClr val="accent1"/>
                </a:solidFill>
                <a:latin typeface="微软雅黑" panose="020B0503020204020204" pitchFamily="34" charset="-122"/>
                <a:ea typeface="微软雅黑" panose="020B0503020204020204" pitchFamily="34" charset="-122"/>
              </a:rPr>
              <a:t>万买家，可沉淀粉丝在</a:t>
            </a:r>
            <a:r>
              <a:rPr lang="en-US" altLang="zh-CN" sz="1600">
                <a:solidFill>
                  <a:schemeClr val="accent1"/>
                </a:solidFill>
                <a:latin typeface="微软雅黑" panose="020B0503020204020204" pitchFamily="34" charset="-122"/>
                <a:ea typeface="微软雅黑" panose="020B0503020204020204" pitchFamily="34" charset="-122"/>
              </a:rPr>
              <a:t>6</a:t>
            </a:r>
            <a:r>
              <a:rPr lang="zh-CN" altLang="en-US" sz="1600">
                <a:solidFill>
                  <a:schemeClr val="accent1"/>
                </a:solidFill>
                <a:latin typeface="微软雅黑" panose="020B0503020204020204" pitchFamily="34" charset="-122"/>
                <a:ea typeface="微软雅黑" panose="020B0503020204020204" pitchFamily="34" charset="-122"/>
              </a:rPr>
              <a:t>万</a:t>
            </a:r>
            <a:r>
              <a:rPr lang="en-US" altLang="zh-CN" sz="1600">
                <a:solidFill>
                  <a:schemeClr val="accent1"/>
                </a:solidFill>
                <a:latin typeface="微软雅黑" panose="020B0503020204020204" pitchFamily="34" charset="-122"/>
                <a:ea typeface="微软雅黑" panose="020B0503020204020204" pitchFamily="34" charset="-122"/>
              </a:rPr>
              <a:t>-10</a:t>
            </a:r>
            <a:r>
              <a:rPr lang="zh-CN" altLang="en-US" sz="1600">
                <a:solidFill>
                  <a:schemeClr val="accent1"/>
                </a:solidFill>
                <a:latin typeface="微软雅黑" panose="020B0503020204020204" pitchFamily="34" charset="-122"/>
                <a:ea typeface="微软雅黑" panose="020B0503020204020204" pitchFamily="34" charset="-122"/>
              </a:rPr>
              <a:t>万之间。每月</a:t>
            </a:r>
            <a:r>
              <a:rPr lang="en-US" altLang="zh-CN" sz="1600">
                <a:solidFill>
                  <a:schemeClr val="accent1"/>
                </a:solidFill>
                <a:latin typeface="微软雅黑" panose="020B0503020204020204" pitchFamily="34" charset="-122"/>
                <a:ea typeface="微软雅黑" panose="020B0503020204020204" pitchFamily="34" charset="-122"/>
              </a:rPr>
              <a:t>4</a:t>
            </a:r>
            <a:r>
              <a:rPr lang="zh-CN" altLang="en-US" sz="1600">
                <a:solidFill>
                  <a:schemeClr val="accent1"/>
                </a:solidFill>
                <a:latin typeface="微软雅黑" panose="020B0503020204020204" pitchFamily="34" charset="-122"/>
                <a:ea typeface="微软雅黑" panose="020B0503020204020204" pitchFamily="34" charset="-122"/>
              </a:rPr>
              <a:t>次消息推送，打开率</a:t>
            </a:r>
            <a:r>
              <a:rPr lang="en-US" altLang="zh-CN" sz="1600">
                <a:solidFill>
                  <a:schemeClr val="accent1"/>
                </a:solidFill>
                <a:latin typeface="微软雅黑" panose="020B0503020204020204" pitchFamily="34" charset="-122"/>
                <a:ea typeface="微软雅黑" panose="020B0503020204020204" pitchFamily="34" charset="-122"/>
              </a:rPr>
              <a:t>5%</a:t>
            </a:r>
            <a:r>
              <a:rPr lang="zh-CN" altLang="en-US" sz="1600">
                <a:solidFill>
                  <a:schemeClr val="accent1"/>
                </a:solidFill>
                <a:latin typeface="微软雅黑" panose="020B0503020204020204" pitchFamily="34" charset="-122"/>
                <a:ea typeface="微软雅黑" panose="020B0503020204020204" pitchFamily="34" charset="-122"/>
              </a:rPr>
              <a:t>，每次老客流量</a:t>
            </a:r>
            <a:r>
              <a:rPr lang="en-US" altLang="zh-CN" sz="1600">
                <a:solidFill>
                  <a:schemeClr val="accent1"/>
                </a:solidFill>
                <a:latin typeface="微软雅黑" panose="020B0503020204020204" pitchFamily="34" charset="-122"/>
                <a:ea typeface="微软雅黑" panose="020B0503020204020204" pitchFamily="34" charset="-122"/>
              </a:rPr>
              <a:t>3000-5000UV</a:t>
            </a:r>
            <a:r>
              <a:rPr lang="zh-CN" altLang="en-US" sz="1600">
                <a:solidFill>
                  <a:schemeClr val="accent1"/>
                </a:solidFill>
                <a:latin typeface="微软雅黑" panose="020B0503020204020204" pitchFamily="34" charset="-122"/>
                <a:ea typeface="微软雅黑" panose="020B0503020204020204" pitchFamily="34" charset="-122"/>
              </a:rPr>
              <a:t>，一个月</a:t>
            </a:r>
            <a:r>
              <a:rPr lang="en-US" altLang="zh-CN" sz="1600">
                <a:solidFill>
                  <a:schemeClr val="accent1"/>
                </a:solidFill>
                <a:latin typeface="微软雅黑" panose="020B0503020204020204" pitchFamily="34" charset="-122"/>
                <a:ea typeface="微软雅黑" panose="020B0503020204020204" pitchFamily="34" charset="-122"/>
              </a:rPr>
              <a:t>1.2</a:t>
            </a:r>
            <a:r>
              <a:rPr lang="zh-CN" altLang="en-US" sz="1600">
                <a:solidFill>
                  <a:schemeClr val="accent1"/>
                </a:solidFill>
                <a:latin typeface="微软雅黑" panose="020B0503020204020204" pitchFamily="34" charset="-122"/>
                <a:ea typeface="微软雅黑" panose="020B0503020204020204" pitchFamily="34" charset="-122"/>
              </a:rPr>
              <a:t>万</a:t>
            </a:r>
            <a:r>
              <a:rPr lang="en-US" altLang="zh-CN" sz="1600">
                <a:solidFill>
                  <a:schemeClr val="accent1"/>
                </a:solidFill>
                <a:latin typeface="微软雅黑" panose="020B0503020204020204" pitchFamily="34" charset="-122"/>
                <a:ea typeface="微软雅黑" panose="020B0503020204020204" pitchFamily="34" charset="-122"/>
              </a:rPr>
              <a:t>-2</a:t>
            </a:r>
            <a:r>
              <a:rPr lang="zh-CN" altLang="en-US" sz="1600">
                <a:solidFill>
                  <a:schemeClr val="accent1"/>
                </a:solidFill>
                <a:latin typeface="微软雅黑" panose="020B0503020204020204" pitchFamily="34" charset="-122"/>
                <a:ea typeface="微软雅黑" panose="020B0503020204020204" pitchFamily="34" charset="-122"/>
              </a:rPr>
              <a:t>万</a:t>
            </a:r>
            <a:r>
              <a:rPr lang="en-US" altLang="zh-CN" sz="1600">
                <a:solidFill>
                  <a:schemeClr val="accent1"/>
                </a:solidFill>
                <a:latin typeface="微软雅黑" panose="020B0503020204020204" pitchFamily="34" charset="-122"/>
                <a:ea typeface="微软雅黑" panose="020B0503020204020204" pitchFamily="34" charset="-122"/>
              </a:rPr>
              <a:t>UV</a:t>
            </a:r>
            <a:r>
              <a:rPr lang="zh-CN" altLang="en-US" sz="1600">
                <a:solidFill>
                  <a:schemeClr val="accent1"/>
                </a:solidFill>
                <a:latin typeface="微软雅黑" panose="020B0503020204020204" pitchFamily="34" charset="-122"/>
                <a:ea typeface="微软雅黑" panose="020B0503020204020204" pitchFamily="34" charset="-122"/>
              </a:rPr>
              <a:t>，老客转化率高于搜索。</a:t>
            </a:r>
            <a:endParaRPr lang="zh-CN" altLang="en-US" sz="16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吸粉效率</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 name="圆角矩形 1"/>
          <p:cNvSpPr/>
          <p:nvPr/>
        </p:nvSpPr>
        <p:spPr bwMode="auto">
          <a:xfrm>
            <a:off x="833866" y="1767583"/>
            <a:ext cx="1716391" cy="424582"/>
          </a:xfrm>
          <a:prstGeom prst="round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endParaRPr lang="zh-CN" altLang="en-US" smtClean="0">
              <a:solidFill>
                <a:srgbClr val="00531B"/>
              </a:solidFill>
            </a:endParaRPr>
          </a:p>
        </p:txBody>
      </p:sp>
      <p:sp>
        <p:nvSpPr>
          <p:cNvPr id="12" name="圆角矩形 11"/>
          <p:cNvSpPr/>
          <p:nvPr/>
        </p:nvSpPr>
        <p:spPr bwMode="auto">
          <a:xfrm>
            <a:off x="833866" y="4215681"/>
            <a:ext cx="1716391" cy="424582"/>
          </a:xfrm>
          <a:prstGeom prst="roundRect">
            <a:avLst/>
          </a:prstGeom>
          <a:solidFill>
            <a:schemeClr val="accent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endParaRPr lang="zh-CN" altLang="en-US" smtClean="0">
              <a:solidFill>
                <a:srgbClr val="00531B"/>
              </a:solidFill>
            </a:endParaRPr>
          </a:p>
        </p:txBody>
      </p:sp>
      <p:sp>
        <p:nvSpPr>
          <p:cNvPr id="14" name="矩形 13"/>
          <p:cNvSpPr/>
          <p:nvPr/>
        </p:nvSpPr>
        <p:spPr>
          <a:xfrm>
            <a:off x="833866" y="1785683"/>
            <a:ext cx="1716391" cy="417830"/>
          </a:xfrm>
          <a:prstGeom prst="rect">
            <a:avLst/>
          </a:prstGeom>
        </p:spPr>
        <p:txBody>
          <a:bodyPr wrap="square">
            <a:spAutoFit/>
          </a:bodyPr>
          <a:p>
            <a:pPr algn="ctr"/>
            <a:r>
              <a:rPr lang="zh-CN" altLang="en-US" sz="2000" dirty="0">
                <a:solidFill>
                  <a:srgbClr val="FFFFFF"/>
                </a:solidFill>
                <a:latin typeface="微软雅黑" panose="020B0503020204020204" pitchFamily="34" charset="-122"/>
                <a:ea typeface="微软雅黑" panose="020B0503020204020204" pitchFamily="34" charset="-122"/>
              </a:rPr>
              <a:t>包裹送出</a:t>
            </a:r>
            <a:endParaRPr lang="zh-CN" altLang="en-US" sz="2000" dirty="0">
              <a:solidFill>
                <a:srgbClr val="FFFFFF"/>
              </a:solidFill>
              <a:latin typeface="微软雅黑" panose="020B0503020204020204" pitchFamily="34" charset="-122"/>
              <a:ea typeface="微软雅黑" panose="020B0503020204020204" pitchFamily="34" charset="-122"/>
            </a:endParaRPr>
          </a:p>
        </p:txBody>
      </p:sp>
      <p:sp>
        <p:nvSpPr>
          <p:cNvPr id="15" name="矩形 14"/>
          <p:cNvSpPr/>
          <p:nvPr/>
        </p:nvSpPr>
        <p:spPr>
          <a:xfrm>
            <a:off x="2651669" y="1590953"/>
            <a:ext cx="3734744" cy="2040890"/>
          </a:xfrm>
          <a:prstGeom prst="rect">
            <a:avLst/>
          </a:prstGeom>
        </p:spPr>
        <p:txBody>
          <a:bodyPr wrap="square">
            <a:spAutoFit/>
          </a:bodyPr>
          <a:p>
            <a:pPr algn="just">
              <a:lnSpc>
                <a:spcPct val="160000"/>
              </a:lnSpc>
            </a:pPr>
            <a:r>
              <a:rPr lang="zh-CN" altLang="en-US" sz="1600" dirty="0">
                <a:solidFill>
                  <a:srgbClr val="484849">
                    <a:lumMod val="50000"/>
                  </a:srgbClr>
                </a:solidFill>
                <a:latin typeface="微软雅黑" panose="020B0503020204020204" pitchFamily="34" charset="-122"/>
                <a:ea typeface="微软雅黑" panose="020B0503020204020204" pitchFamily="34" charset="-122"/>
              </a:rPr>
              <a:t>通过高识别率的售后服务卡或者不干胶贴在包裹上去给消费者传达关注微信领红包，便捷方便粉丝福利这种概念，一般转化率</a:t>
            </a:r>
            <a:r>
              <a:rPr lang="en-US" altLang="zh-CN" sz="1600" dirty="0">
                <a:solidFill>
                  <a:srgbClr val="484849">
                    <a:lumMod val="50000"/>
                  </a:srgbClr>
                </a:solidFill>
                <a:latin typeface="微软雅黑" panose="020B0503020204020204" pitchFamily="34" charset="-122"/>
                <a:ea typeface="微软雅黑" panose="020B0503020204020204" pitchFamily="34" charset="-122"/>
              </a:rPr>
              <a:t>30%-50%,</a:t>
            </a:r>
            <a:r>
              <a:rPr lang="zh-CN" altLang="en-US" sz="1600" dirty="0">
                <a:solidFill>
                  <a:srgbClr val="484849">
                    <a:lumMod val="50000"/>
                  </a:srgbClr>
                </a:solidFill>
                <a:latin typeface="微软雅黑" panose="020B0503020204020204" pitchFamily="34" charset="-122"/>
                <a:ea typeface="微软雅黑" panose="020B0503020204020204" pitchFamily="34" charset="-122"/>
              </a:rPr>
              <a:t>特别类目还会更高一些，套个红包袋也能增加转化率。</a:t>
            </a:r>
            <a:endParaRPr lang="zh-CN" altLang="en-US" sz="1600" dirty="0">
              <a:solidFill>
                <a:srgbClr val="484849">
                  <a:lumMod val="50000"/>
                </a:srgbClr>
              </a:solidFill>
              <a:latin typeface="微软雅黑" panose="020B0503020204020204" pitchFamily="34" charset="-122"/>
              <a:ea typeface="微软雅黑" panose="020B0503020204020204" pitchFamily="34" charset="-122"/>
            </a:endParaRPr>
          </a:p>
        </p:txBody>
      </p:sp>
      <p:sp>
        <p:nvSpPr>
          <p:cNvPr id="16" name="矩形 15"/>
          <p:cNvSpPr/>
          <p:nvPr/>
        </p:nvSpPr>
        <p:spPr>
          <a:xfrm>
            <a:off x="833865" y="4219498"/>
            <a:ext cx="1549503" cy="417830"/>
          </a:xfrm>
          <a:prstGeom prst="rect">
            <a:avLst/>
          </a:prstGeom>
        </p:spPr>
        <p:txBody>
          <a:bodyPr wrap="square">
            <a:spAutoFit/>
          </a:bodyPr>
          <a:p>
            <a:pPr algn="ctr"/>
            <a:r>
              <a:rPr lang="zh-CN" altLang="en-US" sz="2000" dirty="0">
                <a:solidFill>
                  <a:srgbClr val="FFFFFF"/>
                </a:solidFill>
                <a:latin typeface="微软雅黑" panose="020B0503020204020204" pitchFamily="34" charset="-122"/>
                <a:ea typeface="微软雅黑" panose="020B0503020204020204" pitchFamily="34" charset="-122"/>
              </a:rPr>
              <a:t>短信提醒</a:t>
            </a:r>
            <a:endParaRPr lang="zh-CN" altLang="en-US" sz="2000" dirty="0">
              <a:solidFill>
                <a:srgbClr val="FFFFFF"/>
              </a:solidFill>
              <a:latin typeface="微软雅黑" panose="020B0503020204020204" pitchFamily="34" charset="-122"/>
              <a:ea typeface="微软雅黑" panose="020B0503020204020204" pitchFamily="34" charset="-122"/>
            </a:endParaRPr>
          </a:p>
        </p:txBody>
      </p:sp>
      <p:pic>
        <p:nvPicPr>
          <p:cNvPr id="19" name="图片 18" descr="C:\Users\Susen\Desktop\图片1.png图片1"/>
          <p:cNvPicPr>
            <a:picLocks noChangeAspect="1"/>
          </p:cNvPicPr>
          <p:nvPr/>
        </p:nvPicPr>
        <p:blipFill>
          <a:blip r:embed="rId1"/>
          <a:srcRect/>
          <a:stretch>
            <a:fillRect/>
          </a:stretch>
        </p:blipFill>
        <p:spPr>
          <a:xfrm>
            <a:off x="6674693" y="1343094"/>
            <a:ext cx="5098415" cy="4958728"/>
          </a:xfrm>
          <a:prstGeom prst="rect">
            <a:avLst/>
          </a:prstGeom>
        </p:spPr>
      </p:pic>
      <p:sp>
        <p:nvSpPr>
          <p:cNvPr id="20" name="矩形 19"/>
          <p:cNvSpPr/>
          <p:nvPr/>
        </p:nvSpPr>
        <p:spPr>
          <a:xfrm>
            <a:off x="2651669" y="4216043"/>
            <a:ext cx="3734744" cy="1651000"/>
          </a:xfrm>
          <a:prstGeom prst="rect">
            <a:avLst/>
          </a:prstGeom>
        </p:spPr>
        <p:txBody>
          <a:bodyPr wrap="square">
            <a:spAutoFit/>
          </a:bodyPr>
          <a:p>
            <a:pPr algn="just">
              <a:lnSpc>
                <a:spcPct val="160000"/>
              </a:lnSpc>
            </a:pPr>
            <a:r>
              <a:rPr lang="zh-CN" sz="1600" dirty="0">
                <a:solidFill>
                  <a:srgbClr val="484849">
                    <a:lumMod val="50000"/>
                  </a:srgbClr>
                </a:solidFill>
                <a:latin typeface="微软雅黑" panose="020B0503020204020204" pitchFamily="34" charset="-122"/>
                <a:ea typeface="微软雅黑" panose="020B0503020204020204" pitchFamily="34" charset="-122"/>
              </a:rPr>
              <a:t>收货提醒：关注公众号：</a:t>
            </a:r>
            <a:r>
              <a:rPr lang="en-US" altLang="zh-CN" sz="1600" dirty="0">
                <a:solidFill>
                  <a:srgbClr val="484849">
                    <a:lumMod val="50000"/>
                  </a:srgbClr>
                </a:solidFill>
                <a:latin typeface="微软雅黑" panose="020B0503020204020204" pitchFamily="34" charset="-122"/>
                <a:ea typeface="微软雅黑" panose="020B0503020204020204" pitchFamily="34" charset="-122"/>
              </a:rPr>
              <a:t>yunsenke</a:t>
            </a:r>
            <a:r>
              <a:rPr lang="zh-CN" altLang="en-US" sz="1600" dirty="0">
                <a:solidFill>
                  <a:srgbClr val="484849">
                    <a:lumMod val="50000"/>
                  </a:srgbClr>
                </a:solidFill>
                <a:latin typeface="微软雅黑" panose="020B0503020204020204" pitchFamily="34" charset="-122"/>
                <a:ea typeface="微软雅黑" panose="020B0503020204020204" pitchFamily="34" charset="-122"/>
              </a:rPr>
              <a:t>凭五星截图和订单号一键获取</a:t>
            </a:r>
            <a:r>
              <a:rPr lang="en-US" altLang="zh-CN" sz="1600" dirty="0">
                <a:solidFill>
                  <a:srgbClr val="484849">
                    <a:lumMod val="50000"/>
                  </a:srgbClr>
                </a:solidFill>
                <a:latin typeface="微软雅黑" panose="020B0503020204020204" pitchFamily="34" charset="-122"/>
                <a:ea typeface="微软雅黑" panose="020B0503020204020204" pitchFamily="34" charset="-122"/>
              </a:rPr>
              <a:t>1-20</a:t>
            </a:r>
            <a:r>
              <a:rPr lang="zh-CN" altLang="en-US" sz="1600" dirty="0">
                <a:solidFill>
                  <a:srgbClr val="484849">
                    <a:lumMod val="50000"/>
                  </a:srgbClr>
                </a:solidFill>
                <a:latin typeface="微软雅黑" panose="020B0503020204020204" pitchFamily="34" charset="-122"/>
                <a:ea typeface="微软雅黑" panose="020B0503020204020204" pitchFamily="34" charset="-122"/>
              </a:rPr>
              <a:t>元微信红包。（这个短信的转化在</a:t>
            </a:r>
            <a:r>
              <a:rPr lang="en-US" altLang="zh-CN" sz="1600" dirty="0">
                <a:solidFill>
                  <a:srgbClr val="484849">
                    <a:lumMod val="50000"/>
                  </a:srgbClr>
                </a:solidFill>
                <a:latin typeface="微软雅黑" panose="020B0503020204020204" pitchFamily="34" charset="-122"/>
                <a:ea typeface="微软雅黑" panose="020B0503020204020204" pitchFamily="34" charset="-122"/>
              </a:rPr>
              <a:t>10%-20%</a:t>
            </a:r>
            <a:r>
              <a:rPr lang="zh-CN" altLang="en-US" sz="1600" dirty="0">
                <a:solidFill>
                  <a:srgbClr val="484849">
                    <a:lumMod val="50000"/>
                  </a:srgbClr>
                </a:solidFill>
                <a:latin typeface="微软雅黑" panose="020B0503020204020204" pitchFamily="34" charset="-122"/>
                <a:ea typeface="微软雅黑" panose="020B0503020204020204" pitchFamily="34" charset="-122"/>
              </a:rPr>
              <a:t>的概率）</a:t>
            </a:r>
            <a:endParaRPr lang="zh-CN" altLang="en-US" sz="1600" dirty="0">
              <a:solidFill>
                <a:srgbClr val="484849">
                  <a:lumMod val="50000"/>
                </a:srgbClr>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会员互动</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582930" y="5648960"/>
            <a:ext cx="11237595" cy="98679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积分：获取：签到、购买、</a:t>
            </a:r>
            <a:r>
              <a:rPr lang="zh-CN" altLang="en-US" sz="1400">
                <a:solidFill>
                  <a:schemeClr val="accent1"/>
                </a:solidFill>
                <a:latin typeface="微软雅黑" panose="020B0503020204020204" pitchFamily="34" charset="-122"/>
                <a:ea typeface="微软雅黑" panose="020B0503020204020204" pitchFamily="34" charset="-122"/>
              </a:rPr>
              <a:t>活动 </a:t>
            </a:r>
            <a:r>
              <a:rPr lang="en-US" altLang="zh-CN" sz="1400">
                <a:solidFill>
                  <a:schemeClr val="accent1"/>
                </a:solidFill>
                <a:latin typeface="微软雅黑" panose="020B0503020204020204" pitchFamily="34" charset="-122"/>
                <a:ea typeface="微软雅黑" panose="020B0503020204020204" pitchFamily="34" charset="-122"/>
              </a:rPr>
              <a:t>/</a:t>
            </a:r>
            <a:r>
              <a:rPr lang="zh-CN" altLang="en-US" sz="1400">
                <a:solidFill>
                  <a:schemeClr val="accent1"/>
                </a:solidFill>
                <a:latin typeface="微软雅黑" panose="020B0503020204020204" pitchFamily="34" charset="-122"/>
                <a:ea typeface="微软雅黑" panose="020B0503020204020204" pitchFamily="34" charset="-122"/>
              </a:rPr>
              <a:t>使用：试用名额、兑换、抽奖名额等                               活动：购物返利、清仓、拼团、一元夺宝、砸金蛋</a:t>
            </a:r>
            <a:endParaRPr lang="zh-CN" altLang="en-US" sz="14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400">
                <a:solidFill>
                  <a:schemeClr val="accent1"/>
                </a:solidFill>
                <a:latin typeface="微软雅黑" panose="020B0503020204020204" pitchFamily="34" charset="-122"/>
                <a:ea typeface="微软雅黑" panose="020B0503020204020204" pitchFamily="34" charset="-122"/>
              </a:rPr>
              <a:t>买家秀：追评红包、买家秀红包、加购红包、分享红包、收藏红包                                     微淘客：推荐他人去天猫购买可获得</a:t>
            </a:r>
            <a:r>
              <a:rPr lang="en-US" altLang="zh-CN" sz="1400">
                <a:solidFill>
                  <a:schemeClr val="accent1"/>
                </a:solidFill>
                <a:latin typeface="微软雅黑" panose="020B0503020204020204" pitchFamily="34" charset="-122"/>
                <a:ea typeface="微软雅黑" panose="020B0503020204020204" pitchFamily="34" charset="-122"/>
              </a:rPr>
              <a:t>30%</a:t>
            </a:r>
            <a:r>
              <a:rPr lang="zh-CN" altLang="en-US" sz="1400">
                <a:solidFill>
                  <a:schemeClr val="accent1"/>
                </a:solidFill>
                <a:latin typeface="微软雅黑" panose="020B0503020204020204" pitchFamily="34" charset="-122"/>
                <a:ea typeface="微软雅黑" panose="020B0503020204020204" pitchFamily="34" charset="-122"/>
              </a:rPr>
              <a:t>佣金</a:t>
            </a:r>
            <a:endParaRPr lang="zh-CN" altLang="en-US" sz="14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400">
                <a:solidFill>
                  <a:schemeClr val="accent1"/>
                </a:solidFill>
                <a:latin typeface="微软雅黑" panose="020B0503020204020204" pitchFamily="34" charset="-122"/>
                <a:ea typeface="微软雅黑" panose="020B0503020204020204" pitchFamily="34" charset="-122"/>
              </a:rPr>
              <a:t>店铺投射：天猫店铺可在服务号打开并且浏览详情页，还可以传播，增加老客流量。</a:t>
            </a:r>
            <a:endParaRPr lang="en-US" altLang="zh-CN" sz="1400">
              <a:solidFill>
                <a:schemeClr val="accent1"/>
              </a:solidFill>
              <a:latin typeface="微软雅黑" panose="020B0503020204020204" pitchFamily="34" charset="-122"/>
              <a:ea typeface="微软雅黑" panose="020B0503020204020204" pitchFamily="34" charset="-122"/>
            </a:endParaRPr>
          </a:p>
        </p:txBody>
      </p:sp>
      <p:sp>
        <p:nvSpPr>
          <p:cNvPr id="2" name="Oval 5"/>
          <p:cNvSpPr>
            <a:spLocks noChangeArrowheads="1"/>
          </p:cNvSpPr>
          <p:nvPr/>
        </p:nvSpPr>
        <p:spPr bwMode="auto">
          <a:xfrm>
            <a:off x="4163378" y="1347470"/>
            <a:ext cx="3870325" cy="3871912"/>
          </a:xfrm>
          <a:prstGeom prst="ellipse">
            <a:avLst/>
          </a:prstGeom>
          <a:noFill/>
          <a:ln w="12700" cap="flat">
            <a:solidFill>
              <a:srgbClr val="24211D"/>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
            <a:endParaRPr lang="zh-CN" altLang="en-US"/>
          </a:p>
        </p:txBody>
      </p:sp>
      <p:sp>
        <p:nvSpPr>
          <p:cNvPr id="12" name="Oval 6"/>
          <p:cNvSpPr>
            <a:spLocks noChangeArrowheads="1"/>
          </p:cNvSpPr>
          <p:nvPr/>
        </p:nvSpPr>
        <p:spPr bwMode="auto">
          <a:xfrm>
            <a:off x="4957621" y="2141468"/>
            <a:ext cx="2281838" cy="2283918"/>
          </a:xfrm>
          <a:prstGeom prst="ellipse">
            <a:avLst/>
          </a:prstGeom>
          <a:solidFill>
            <a:schemeClr val="accent4"/>
          </a:solidFill>
          <a:ln>
            <a:noFill/>
          </a:ln>
        </p:spPr>
        <p:txBody>
          <a:bodyPr vert="horz" wrap="square" lIns="91440" tIns="45720" rIns="91440" bIns="45720" numCol="1" anchor="t" anchorCtr="0" compatLnSpc="1"/>
          <a:p>
            <a:endParaRPr lang="zh-CN" altLang="en-US"/>
          </a:p>
        </p:txBody>
      </p:sp>
      <p:sp>
        <p:nvSpPr>
          <p:cNvPr id="14" name="Oval 7"/>
          <p:cNvSpPr>
            <a:spLocks noChangeArrowheads="1"/>
          </p:cNvSpPr>
          <p:nvPr/>
        </p:nvSpPr>
        <p:spPr bwMode="auto">
          <a:xfrm>
            <a:off x="5839778" y="1050608"/>
            <a:ext cx="588963" cy="588962"/>
          </a:xfrm>
          <a:prstGeom prst="ellipse">
            <a:avLst/>
          </a:prstGeom>
          <a:solidFill>
            <a:srgbClr val="0062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 name="Oval 8"/>
          <p:cNvSpPr>
            <a:spLocks noChangeArrowheads="1"/>
          </p:cNvSpPr>
          <p:nvPr/>
        </p:nvSpPr>
        <p:spPr bwMode="auto">
          <a:xfrm>
            <a:off x="7662228" y="2412683"/>
            <a:ext cx="588963" cy="588962"/>
          </a:xfrm>
          <a:prstGeom prst="ellipse">
            <a:avLst/>
          </a:prstGeom>
          <a:solidFill>
            <a:schemeClr val="accent4"/>
          </a:solidFill>
          <a:ln>
            <a:noFill/>
          </a:ln>
        </p:spPr>
        <p:txBody>
          <a:bodyPr vert="horz" wrap="square" lIns="91440" tIns="45720" rIns="91440" bIns="45720" numCol="1" anchor="t" anchorCtr="0" compatLnSpc="1"/>
          <a:p>
            <a:endParaRPr lang="zh-CN" altLang="en-US"/>
          </a:p>
        </p:txBody>
      </p:sp>
      <p:sp>
        <p:nvSpPr>
          <p:cNvPr id="16" name="Oval 9"/>
          <p:cNvSpPr>
            <a:spLocks noChangeArrowheads="1"/>
          </p:cNvSpPr>
          <p:nvPr/>
        </p:nvSpPr>
        <p:spPr bwMode="auto">
          <a:xfrm>
            <a:off x="6965315" y="4541520"/>
            <a:ext cx="587375" cy="590550"/>
          </a:xfrm>
          <a:prstGeom prst="ellipse">
            <a:avLst/>
          </a:prstGeom>
          <a:solidFill>
            <a:schemeClr val="bg1"/>
          </a:solidFill>
          <a:ln>
            <a:noFill/>
          </a:ln>
        </p:spPr>
        <p:txBody>
          <a:bodyPr vert="horz" wrap="square" lIns="91440" tIns="45720" rIns="91440" bIns="45720" numCol="1" anchor="t" anchorCtr="0" compatLnSpc="1"/>
          <a:p>
            <a:endParaRPr lang="zh-CN" altLang="en-US"/>
          </a:p>
        </p:txBody>
      </p:sp>
      <p:sp>
        <p:nvSpPr>
          <p:cNvPr id="18" name="Oval 10"/>
          <p:cNvSpPr>
            <a:spLocks noChangeArrowheads="1"/>
          </p:cNvSpPr>
          <p:nvPr/>
        </p:nvSpPr>
        <p:spPr bwMode="auto">
          <a:xfrm>
            <a:off x="4677728" y="4533583"/>
            <a:ext cx="590550" cy="588962"/>
          </a:xfrm>
          <a:prstGeom prst="ellipse">
            <a:avLst/>
          </a:prstGeom>
          <a:solidFill>
            <a:schemeClr val="tx2"/>
          </a:solidFill>
          <a:ln>
            <a:noFill/>
          </a:ln>
        </p:spPr>
        <p:txBody>
          <a:bodyPr vert="horz" wrap="square" lIns="91440" tIns="45720" rIns="91440" bIns="45720" numCol="1" anchor="t" anchorCtr="0" compatLnSpc="1"/>
          <a:p>
            <a:endParaRPr lang="zh-CN" altLang="en-US"/>
          </a:p>
        </p:txBody>
      </p:sp>
      <p:sp>
        <p:nvSpPr>
          <p:cNvPr id="19" name="Oval 11"/>
          <p:cNvSpPr>
            <a:spLocks noChangeArrowheads="1"/>
          </p:cNvSpPr>
          <p:nvPr/>
        </p:nvSpPr>
        <p:spPr bwMode="auto">
          <a:xfrm>
            <a:off x="3980815" y="2377758"/>
            <a:ext cx="588963" cy="588962"/>
          </a:xfrm>
          <a:prstGeom prst="ellipse">
            <a:avLst/>
          </a:prstGeom>
          <a:solidFill>
            <a:schemeClr val="bg2"/>
          </a:solidFill>
          <a:ln>
            <a:noFill/>
          </a:ln>
        </p:spPr>
        <p:txBody>
          <a:bodyPr vert="horz" wrap="square" lIns="91440" tIns="45720" rIns="91440" bIns="45720" numCol="1" anchor="t" anchorCtr="0" compatLnSpc="1"/>
          <a:p>
            <a:endParaRPr lang="zh-CN" altLang="en-US"/>
          </a:p>
        </p:txBody>
      </p:sp>
      <p:sp>
        <p:nvSpPr>
          <p:cNvPr id="20" name="Freeform 12"/>
          <p:cNvSpPr>
            <a:spLocks noEditPoints="1"/>
          </p:cNvSpPr>
          <p:nvPr/>
        </p:nvSpPr>
        <p:spPr bwMode="auto">
          <a:xfrm>
            <a:off x="5639751" y="2437266"/>
            <a:ext cx="989013" cy="806450"/>
          </a:xfrm>
          <a:custGeom>
            <a:avLst/>
            <a:gdLst>
              <a:gd name="T0" fmla="*/ 1113 w 1385"/>
              <a:gd name="T1" fmla="*/ 1058 h 1131"/>
              <a:gd name="T2" fmla="*/ 1258 w 1385"/>
              <a:gd name="T3" fmla="*/ 1131 h 1131"/>
              <a:gd name="T4" fmla="*/ 1222 w 1385"/>
              <a:gd name="T5" fmla="*/ 1007 h 1131"/>
              <a:gd name="T6" fmla="*/ 1385 w 1385"/>
              <a:gd name="T7" fmla="*/ 728 h 1131"/>
              <a:gd name="T8" fmla="*/ 967 w 1385"/>
              <a:gd name="T9" fmla="*/ 375 h 1131"/>
              <a:gd name="T10" fmla="*/ 548 w 1385"/>
              <a:gd name="T11" fmla="*/ 728 h 1131"/>
              <a:gd name="T12" fmla="*/ 967 w 1385"/>
              <a:gd name="T13" fmla="*/ 1081 h 1131"/>
              <a:gd name="T14" fmla="*/ 1113 w 1385"/>
              <a:gd name="T15" fmla="*/ 1058 h 1131"/>
              <a:gd name="T16" fmla="*/ 804 w 1385"/>
              <a:gd name="T17" fmla="*/ 579 h 1131"/>
              <a:gd name="T18" fmla="*/ 856 w 1385"/>
              <a:gd name="T19" fmla="*/ 631 h 1131"/>
              <a:gd name="T20" fmla="*/ 804 w 1385"/>
              <a:gd name="T21" fmla="*/ 682 h 1131"/>
              <a:gd name="T22" fmla="*/ 753 w 1385"/>
              <a:gd name="T23" fmla="*/ 631 h 1131"/>
              <a:gd name="T24" fmla="*/ 804 w 1385"/>
              <a:gd name="T25" fmla="*/ 579 h 1131"/>
              <a:gd name="T26" fmla="*/ 1074 w 1385"/>
              <a:gd name="T27" fmla="*/ 579 h 1131"/>
              <a:gd name="T28" fmla="*/ 1125 w 1385"/>
              <a:gd name="T29" fmla="*/ 631 h 1131"/>
              <a:gd name="T30" fmla="*/ 1074 w 1385"/>
              <a:gd name="T31" fmla="*/ 682 h 1131"/>
              <a:gd name="T32" fmla="*/ 1022 w 1385"/>
              <a:gd name="T33" fmla="*/ 631 h 1131"/>
              <a:gd name="T34" fmla="*/ 1074 w 1385"/>
              <a:gd name="T35" fmla="*/ 579 h 1131"/>
              <a:gd name="T36" fmla="*/ 322 w 1385"/>
              <a:gd name="T37" fmla="*/ 809 h 1131"/>
              <a:gd name="T38" fmla="*/ 150 w 1385"/>
              <a:gd name="T39" fmla="*/ 895 h 1131"/>
              <a:gd name="T40" fmla="*/ 193 w 1385"/>
              <a:gd name="T41" fmla="*/ 749 h 1131"/>
              <a:gd name="T42" fmla="*/ 0 w 1385"/>
              <a:gd name="T43" fmla="*/ 418 h 1131"/>
              <a:gd name="T44" fmla="*/ 495 w 1385"/>
              <a:gd name="T45" fmla="*/ 0 h 1131"/>
              <a:gd name="T46" fmla="*/ 984 w 1385"/>
              <a:gd name="T47" fmla="*/ 348 h 1131"/>
              <a:gd name="T48" fmla="*/ 967 w 1385"/>
              <a:gd name="T49" fmla="*/ 348 h 1131"/>
              <a:gd name="T50" fmla="*/ 701 w 1385"/>
              <a:gd name="T51" fmla="*/ 423 h 1131"/>
              <a:gd name="T52" fmla="*/ 540 w 1385"/>
              <a:gd name="T53" fmla="*/ 616 h 1131"/>
              <a:gd name="T54" fmla="*/ 521 w 1385"/>
              <a:gd name="T55" fmla="*/ 728 h 1131"/>
              <a:gd name="T56" fmla="*/ 538 w 1385"/>
              <a:gd name="T57" fmla="*/ 834 h 1131"/>
              <a:gd name="T58" fmla="*/ 495 w 1385"/>
              <a:gd name="T59" fmla="*/ 836 h 1131"/>
              <a:gd name="T60" fmla="*/ 322 w 1385"/>
              <a:gd name="T61" fmla="*/ 809 h 1131"/>
              <a:gd name="T62" fmla="*/ 328 w 1385"/>
              <a:gd name="T63" fmla="*/ 207 h 1131"/>
              <a:gd name="T64" fmla="*/ 393 w 1385"/>
              <a:gd name="T65" fmla="*/ 272 h 1131"/>
              <a:gd name="T66" fmla="*/ 328 w 1385"/>
              <a:gd name="T67" fmla="*/ 337 h 1131"/>
              <a:gd name="T68" fmla="*/ 263 w 1385"/>
              <a:gd name="T69" fmla="*/ 272 h 1131"/>
              <a:gd name="T70" fmla="*/ 328 w 1385"/>
              <a:gd name="T71" fmla="*/ 207 h 1131"/>
              <a:gd name="T72" fmla="*/ 672 w 1385"/>
              <a:gd name="T73" fmla="*/ 207 h 1131"/>
              <a:gd name="T74" fmla="*/ 737 w 1385"/>
              <a:gd name="T75" fmla="*/ 272 h 1131"/>
              <a:gd name="T76" fmla="*/ 672 w 1385"/>
              <a:gd name="T77" fmla="*/ 337 h 1131"/>
              <a:gd name="T78" fmla="*/ 607 w 1385"/>
              <a:gd name="T79" fmla="*/ 272 h 1131"/>
              <a:gd name="T80" fmla="*/ 672 w 1385"/>
              <a:gd name="T81" fmla="*/ 207 h 1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5" h="1131">
                <a:moveTo>
                  <a:pt x="1113" y="1058"/>
                </a:moveTo>
                <a:lnTo>
                  <a:pt x="1258" y="1131"/>
                </a:lnTo>
                <a:lnTo>
                  <a:pt x="1222" y="1007"/>
                </a:lnTo>
                <a:cubicBezTo>
                  <a:pt x="1321" y="943"/>
                  <a:pt x="1385" y="842"/>
                  <a:pt x="1385" y="728"/>
                </a:cubicBezTo>
                <a:cubicBezTo>
                  <a:pt x="1385" y="534"/>
                  <a:pt x="1197" y="375"/>
                  <a:pt x="967" y="375"/>
                </a:cubicBezTo>
                <a:cubicBezTo>
                  <a:pt x="736" y="375"/>
                  <a:pt x="548" y="534"/>
                  <a:pt x="548" y="728"/>
                </a:cubicBezTo>
                <a:cubicBezTo>
                  <a:pt x="548" y="922"/>
                  <a:pt x="736" y="1081"/>
                  <a:pt x="967" y="1081"/>
                </a:cubicBezTo>
                <a:cubicBezTo>
                  <a:pt x="1018" y="1081"/>
                  <a:pt x="1067" y="1073"/>
                  <a:pt x="1113" y="1058"/>
                </a:cubicBezTo>
                <a:close/>
                <a:moveTo>
                  <a:pt x="804" y="579"/>
                </a:moveTo>
                <a:cubicBezTo>
                  <a:pt x="833" y="579"/>
                  <a:pt x="856" y="602"/>
                  <a:pt x="856" y="631"/>
                </a:cubicBezTo>
                <a:cubicBezTo>
                  <a:pt x="856" y="659"/>
                  <a:pt x="833" y="682"/>
                  <a:pt x="804" y="682"/>
                </a:cubicBezTo>
                <a:cubicBezTo>
                  <a:pt x="776" y="682"/>
                  <a:pt x="753" y="659"/>
                  <a:pt x="753" y="631"/>
                </a:cubicBezTo>
                <a:cubicBezTo>
                  <a:pt x="753" y="602"/>
                  <a:pt x="776" y="579"/>
                  <a:pt x="804" y="579"/>
                </a:cubicBezTo>
                <a:close/>
                <a:moveTo>
                  <a:pt x="1074" y="579"/>
                </a:moveTo>
                <a:cubicBezTo>
                  <a:pt x="1102" y="579"/>
                  <a:pt x="1125" y="602"/>
                  <a:pt x="1125" y="631"/>
                </a:cubicBezTo>
                <a:cubicBezTo>
                  <a:pt x="1125" y="659"/>
                  <a:pt x="1102" y="682"/>
                  <a:pt x="1074" y="682"/>
                </a:cubicBezTo>
                <a:cubicBezTo>
                  <a:pt x="1045" y="682"/>
                  <a:pt x="1022" y="659"/>
                  <a:pt x="1022" y="631"/>
                </a:cubicBezTo>
                <a:cubicBezTo>
                  <a:pt x="1022" y="602"/>
                  <a:pt x="1045" y="579"/>
                  <a:pt x="1074" y="579"/>
                </a:cubicBezTo>
                <a:close/>
                <a:moveTo>
                  <a:pt x="322" y="809"/>
                </a:moveTo>
                <a:lnTo>
                  <a:pt x="150" y="895"/>
                </a:lnTo>
                <a:lnTo>
                  <a:pt x="193" y="749"/>
                </a:lnTo>
                <a:cubicBezTo>
                  <a:pt x="76" y="672"/>
                  <a:pt x="0" y="552"/>
                  <a:pt x="0" y="418"/>
                </a:cubicBezTo>
                <a:cubicBezTo>
                  <a:pt x="0" y="188"/>
                  <a:pt x="222" y="0"/>
                  <a:pt x="495" y="0"/>
                </a:cubicBezTo>
                <a:cubicBezTo>
                  <a:pt x="740" y="0"/>
                  <a:pt x="944" y="151"/>
                  <a:pt x="984" y="348"/>
                </a:cubicBezTo>
                <a:cubicBezTo>
                  <a:pt x="978" y="348"/>
                  <a:pt x="973" y="348"/>
                  <a:pt x="967" y="348"/>
                </a:cubicBezTo>
                <a:cubicBezTo>
                  <a:pt x="873" y="348"/>
                  <a:pt x="780" y="373"/>
                  <a:pt x="701" y="423"/>
                </a:cubicBezTo>
                <a:cubicBezTo>
                  <a:pt x="628" y="469"/>
                  <a:pt x="569" y="535"/>
                  <a:pt x="540" y="616"/>
                </a:cubicBezTo>
                <a:cubicBezTo>
                  <a:pt x="527" y="652"/>
                  <a:pt x="521" y="690"/>
                  <a:pt x="521" y="728"/>
                </a:cubicBezTo>
                <a:cubicBezTo>
                  <a:pt x="521" y="764"/>
                  <a:pt x="527" y="800"/>
                  <a:pt x="538" y="834"/>
                </a:cubicBezTo>
                <a:cubicBezTo>
                  <a:pt x="524" y="835"/>
                  <a:pt x="510" y="836"/>
                  <a:pt x="495" y="836"/>
                </a:cubicBezTo>
                <a:cubicBezTo>
                  <a:pt x="435" y="836"/>
                  <a:pt x="376" y="826"/>
                  <a:pt x="322" y="809"/>
                </a:cubicBezTo>
                <a:close/>
                <a:moveTo>
                  <a:pt x="328" y="207"/>
                </a:moveTo>
                <a:cubicBezTo>
                  <a:pt x="364" y="207"/>
                  <a:pt x="393" y="236"/>
                  <a:pt x="393" y="272"/>
                </a:cubicBezTo>
                <a:cubicBezTo>
                  <a:pt x="393" y="308"/>
                  <a:pt x="364" y="337"/>
                  <a:pt x="328" y="337"/>
                </a:cubicBezTo>
                <a:cubicBezTo>
                  <a:pt x="292" y="337"/>
                  <a:pt x="263" y="308"/>
                  <a:pt x="263" y="272"/>
                </a:cubicBezTo>
                <a:cubicBezTo>
                  <a:pt x="263" y="236"/>
                  <a:pt x="292" y="207"/>
                  <a:pt x="328" y="207"/>
                </a:cubicBezTo>
                <a:close/>
                <a:moveTo>
                  <a:pt x="672" y="207"/>
                </a:moveTo>
                <a:cubicBezTo>
                  <a:pt x="708" y="207"/>
                  <a:pt x="737" y="236"/>
                  <a:pt x="737" y="272"/>
                </a:cubicBezTo>
                <a:cubicBezTo>
                  <a:pt x="737" y="308"/>
                  <a:pt x="708" y="337"/>
                  <a:pt x="672" y="337"/>
                </a:cubicBezTo>
                <a:cubicBezTo>
                  <a:pt x="636" y="337"/>
                  <a:pt x="607" y="308"/>
                  <a:pt x="607" y="272"/>
                </a:cubicBezTo>
                <a:cubicBezTo>
                  <a:pt x="607" y="236"/>
                  <a:pt x="636" y="207"/>
                  <a:pt x="672" y="20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1" name="TextBox 90"/>
          <p:cNvSpPr txBox="1"/>
          <p:nvPr/>
        </p:nvSpPr>
        <p:spPr>
          <a:xfrm>
            <a:off x="5820711" y="1083479"/>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01</a:t>
            </a:r>
            <a:endParaRPr lang="zh-CN" altLang="en-US" sz="2800" b="1" dirty="0">
              <a:solidFill>
                <a:schemeClr val="accent2"/>
              </a:solidFill>
              <a:latin typeface="+mn-ea"/>
              <a:ea typeface="+mn-ea"/>
            </a:endParaRPr>
          </a:p>
        </p:txBody>
      </p:sp>
      <p:sp>
        <p:nvSpPr>
          <p:cNvPr id="92" name="TextBox 91"/>
          <p:cNvSpPr txBox="1"/>
          <p:nvPr/>
        </p:nvSpPr>
        <p:spPr>
          <a:xfrm>
            <a:off x="7643161" y="2437266"/>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02</a:t>
            </a:r>
            <a:endParaRPr lang="zh-CN" altLang="en-US" sz="2800" b="1" dirty="0">
              <a:solidFill>
                <a:schemeClr val="accent2"/>
              </a:solidFill>
              <a:latin typeface="+mn-ea"/>
              <a:ea typeface="+mn-ea"/>
            </a:endParaRPr>
          </a:p>
        </p:txBody>
      </p:sp>
      <p:sp>
        <p:nvSpPr>
          <p:cNvPr id="93" name="TextBox 92"/>
          <p:cNvSpPr txBox="1"/>
          <p:nvPr/>
        </p:nvSpPr>
        <p:spPr>
          <a:xfrm>
            <a:off x="6930642" y="4574825"/>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03</a:t>
            </a:r>
            <a:endParaRPr lang="zh-CN" altLang="en-US" sz="2800" b="1" dirty="0">
              <a:solidFill>
                <a:schemeClr val="accent2"/>
              </a:solidFill>
              <a:latin typeface="+mn-ea"/>
              <a:ea typeface="+mn-ea"/>
            </a:endParaRPr>
          </a:p>
        </p:txBody>
      </p:sp>
      <p:sp>
        <p:nvSpPr>
          <p:cNvPr id="94" name="TextBox 93"/>
          <p:cNvSpPr txBox="1"/>
          <p:nvPr/>
        </p:nvSpPr>
        <p:spPr>
          <a:xfrm>
            <a:off x="4638704" y="4574825"/>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04</a:t>
            </a:r>
            <a:endParaRPr lang="zh-CN" altLang="en-US" sz="2800" b="1" dirty="0">
              <a:solidFill>
                <a:schemeClr val="accent2"/>
              </a:solidFill>
              <a:latin typeface="+mn-ea"/>
              <a:ea typeface="+mn-ea"/>
            </a:endParaRPr>
          </a:p>
        </p:txBody>
      </p:sp>
      <p:sp>
        <p:nvSpPr>
          <p:cNvPr id="95" name="TextBox 94"/>
          <p:cNvSpPr txBox="1"/>
          <p:nvPr/>
        </p:nvSpPr>
        <p:spPr>
          <a:xfrm>
            <a:off x="3973685" y="2413516"/>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05</a:t>
            </a:r>
            <a:endParaRPr lang="zh-CN" altLang="en-US" sz="2800" b="1" dirty="0">
              <a:solidFill>
                <a:schemeClr val="accent2"/>
              </a:solidFill>
              <a:latin typeface="+mn-ea"/>
              <a:ea typeface="+mn-ea"/>
            </a:endParaRPr>
          </a:p>
        </p:txBody>
      </p:sp>
      <p:sp>
        <p:nvSpPr>
          <p:cNvPr id="107" name="TextBox 106"/>
          <p:cNvSpPr txBox="1"/>
          <p:nvPr/>
        </p:nvSpPr>
        <p:spPr>
          <a:xfrm>
            <a:off x="5308346" y="3262696"/>
            <a:ext cx="1557844" cy="1101090"/>
          </a:xfrm>
          <a:prstGeom prst="rect">
            <a:avLst/>
          </a:prstGeom>
          <a:noFill/>
        </p:spPr>
        <p:txBody>
          <a:bodyPr wrap="square">
            <a:spAutoFit/>
          </a:bodyPr>
          <a:p>
            <a:pPr algn="ctr">
              <a:defRPr/>
            </a:pPr>
            <a:r>
              <a:rPr lang="zh-CN" altLang="en-US" sz="3200" b="1" dirty="0">
                <a:solidFill>
                  <a:schemeClr val="accent2"/>
                </a:solidFill>
                <a:latin typeface="微软雅黑" panose="020B0503020204020204" pitchFamily="34" charset="-122"/>
                <a:ea typeface="微软雅黑" panose="020B0503020204020204" pitchFamily="34" charset="-122"/>
              </a:rPr>
              <a:t>服务号互动</a:t>
            </a:r>
            <a:endParaRPr lang="zh-CN" altLang="en-US" sz="3200" b="1" dirty="0">
              <a:solidFill>
                <a:schemeClr val="accent2"/>
              </a:solidFill>
              <a:latin typeface="微软雅黑" panose="020B0503020204020204" pitchFamily="34" charset="-122"/>
              <a:ea typeface="微软雅黑" panose="020B0503020204020204" pitchFamily="34" charset="-122"/>
            </a:endParaRPr>
          </a:p>
        </p:txBody>
      </p:sp>
      <p:sp>
        <p:nvSpPr>
          <p:cNvPr id="102" name="TextBox 101"/>
          <p:cNvSpPr txBox="1"/>
          <p:nvPr/>
        </p:nvSpPr>
        <p:spPr>
          <a:xfrm>
            <a:off x="5799455" y="565150"/>
            <a:ext cx="803910" cy="4178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积分</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3" name="TextBox 101"/>
          <p:cNvSpPr txBox="1"/>
          <p:nvPr/>
        </p:nvSpPr>
        <p:spPr>
          <a:xfrm>
            <a:off x="8393430" y="2463165"/>
            <a:ext cx="803910" cy="4178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活动</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4" name="TextBox 101"/>
          <p:cNvSpPr txBox="1"/>
          <p:nvPr/>
        </p:nvSpPr>
        <p:spPr>
          <a:xfrm>
            <a:off x="7642860" y="4801235"/>
            <a:ext cx="1052195" cy="4178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买家秀</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5" name="TextBox 101"/>
          <p:cNvSpPr txBox="1"/>
          <p:nvPr/>
        </p:nvSpPr>
        <p:spPr>
          <a:xfrm>
            <a:off x="3761740" y="5012055"/>
            <a:ext cx="1052195" cy="4178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微淘客</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6" name="TextBox 101"/>
          <p:cNvSpPr txBox="1"/>
          <p:nvPr/>
        </p:nvSpPr>
        <p:spPr>
          <a:xfrm>
            <a:off x="2954655" y="2117090"/>
            <a:ext cx="1299210" cy="4178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店铺投射</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积分体系</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8" name="Freeform 5"/>
          <p:cNvSpPr/>
          <p:nvPr/>
        </p:nvSpPr>
        <p:spPr bwMode="auto">
          <a:xfrm>
            <a:off x="2586355" y="2072640"/>
            <a:ext cx="1384300" cy="1146810"/>
          </a:xfrm>
          <a:custGeom>
            <a:avLst/>
            <a:gdLst>
              <a:gd name="T0" fmla="*/ 167 w 2547"/>
              <a:gd name="T1" fmla="*/ 0 h 2110"/>
              <a:gd name="T2" fmla="*/ 2380 w 2547"/>
              <a:gd name="T3" fmla="*/ 0 h 2110"/>
              <a:gd name="T4" fmla="*/ 2547 w 2547"/>
              <a:gd name="T5" fmla="*/ 168 h 2110"/>
              <a:gd name="T6" fmla="*/ 2547 w 2547"/>
              <a:gd name="T7" fmla="*/ 1943 h 2110"/>
              <a:gd name="T8" fmla="*/ 2380 w 2547"/>
              <a:gd name="T9" fmla="*/ 2110 h 2110"/>
              <a:gd name="T10" fmla="*/ 167 w 2547"/>
              <a:gd name="T11" fmla="*/ 2110 h 2110"/>
              <a:gd name="T12" fmla="*/ 0 w 2547"/>
              <a:gd name="T13" fmla="*/ 1943 h 2110"/>
              <a:gd name="T14" fmla="*/ 0 w 2547"/>
              <a:gd name="T15" fmla="*/ 168 h 2110"/>
              <a:gd name="T16" fmla="*/ 167 w 2547"/>
              <a:gd name="T17" fmla="*/ 0 h 2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7" h="2110">
                <a:moveTo>
                  <a:pt x="167" y="0"/>
                </a:moveTo>
                <a:lnTo>
                  <a:pt x="2380" y="0"/>
                </a:lnTo>
                <a:cubicBezTo>
                  <a:pt x="2472" y="0"/>
                  <a:pt x="2547" y="76"/>
                  <a:pt x="2547" y="168"/>
                </a:cubicBezTo>
                <a:lnTo>
                  <a:pt x="2547" y="1943"/>
                </a:lnTo>
                <a:cubicBezTo>
                  <a:pt x="2547" y="2035"/>
                  <a:pt x="2472" y="2110"/>
                  <a:pt x="2380" y="2110"/>
                </a:cubicBezTo>
                <a:lnTo>
                  <a:pt x="167" y="2110"/>
                </a:lnTo>
                <a:cubicBezTo>
                  <a:pt x="75" y="2110"/>
                  <a:pt x="0" y="2035"/>
                  <a:pt x="0" y="1943"/>
                </a:cubicBezTo>
                <a:lnTo>
                  <a:pt x="0" y="168"/>
                </a:lnTo>
                <a:cubicBezTo>
                  <a:pt x="0" y="76"/>
                  <a:pt x="75" y="0"/>
                  <a:pt x="167" y="0"/>
                </a:cubicBezTo>
                <a:close/>
              </a:path>
            </a:pathLst>
          </a:custGeom>
          <a:solidFill>
            <a:schemeClr val="tx1"/>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17" name="Freeform 6"/>
          <p:cNvSpPr/>
          <p:nvPr/>
        </p:nvSpPr>
        <p:spPr bwMode="auto">
          <a:xfrm>
            <a:off x="4446905" y="1345565"/>
            <a:ext cx="1669415" cy="398145"/>
          </a:xfrm>
          <a:custGeom>
            <a:avLst/>
            <a:gdLst>
              <a:gd name="T0" fmla="*/ 61 w 2599"/>
              <a:gd name="T1" fmla="*/ 0 h 734"/>
              <a:gd name="T2" fmla="*/ 2538 w 2599"/>
              <a:gd name="T3" fmla="*/ 0 h 734"/>
              <a:gd name="T4" fmla="*/ 2599 w 2599"/>
              <a:gd name="T5" fmla="*/ 61 h 734"/>
              <a:gd name="T6" fmla="*/ 2599 w 2599"/>
              <a:gd name="T7" fmla="*/ 673 h 734"/>
              <a:gd name="T8" fmla="*/ 2538 w 2599"/>
              <a:gd name="T9" fmla="*/ 734 h 734"/>
              <a:gd name="T10" fmla="*/ 61 w 2599"/>
              <a:gd name="T11" fmla="*/ 734 h 734"/>
              <a:gd name="T12" fmla="*/ 0 w 2599"/>
              <a:gd name="T13" fmla="*/ 673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8"/>
                  <a:pt x="2599" y="61"/>
                </a:cubicBezTo>
                <a:lnTo>
                  <a:pt x="2599" y="673"/>
                </a:lnTo>
                <a:cubicBezTo>
                  <a:pt x="2599" y="706"/>
                  <a:pt x="2572" y="734"/>
                  <a:pt x="2538" y="734"/>
                </a:cubicBezTo>
                <a:lnTo>
                  <a:pt x="61" y="734"/>
                </a:lnTo>
                <a:cubicBezTo>
                  <a:pt x="27" y="734"/>
                  <a:pt x="0" y="706"/>
                  <a:pt x="0" y="673"/>
                </a:cubicBezTo>
                <a:lnTo>
                  <a:pt x="0" y="61"/>
                </a:lnTo>
                <a:cubicBezTo>
                  <a:pt x="0" y="28"/>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 name="Freeform 7"/>
          <p:cNvSpPr/>
          <p:nvPr/>
        </p:nvSpPr>
        <p:spPr bwMode="auto">
          <a:xfrm>
            <a:off x="4446905" y="3546475"/>
            <a:ext cx="1669415" cy="39814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grpSp>
        <p:nvGrpSpPr>
          <p:cNvPr id="59" name="组合 58"/>
          <p:cNvGrpSpPr/>
          <p:nvPr/>
        </p:nvGrpSpPr>
        <p:grpSpPr>
          <a:xfrm>
            <a:off x="3970655" y="1541780"/>
            <a:ext cx="476250" cy="2208530"/>
            <a:chOff x="2655888" y="2590800"/>
            <a:chExt cx="622300" cy="2878138"/>
          </a:xfrm>
        </p:grpSpPr>
        <p:sp>
          <p:nvSpPr>
            <p:cNvPr id="10"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3"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1"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2"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48" name="TextBox 1"/>
          <p:cNvSpPr>
            <a:spLocks noChangeArrowheads="1"/>
          </p:cNvSpPr>
          <p:nvPr/>
        </p:nvSpPr>
        <p:spPr bwMode="auto">
          <a:xfrm>
            <a:off x="2648585" y="2453640"/>
            <a:ext cx="126047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800" b="1" dirty="0">
                <a:solidFill>
                  <a:schemeClr val="accent2"/>
                </a:solidFill>
                <a:latin typeface="+mj-ea"/>
                <a:ea typeface="微软雅黑" panose="020B0503020204020204" pitchFamily="34" charset="-122"/>
                <a:sym typeface="微软雅黑" panose="020B0503020204020204" pitchFamily="34" charset="-122"/>
              </a:rPr>
              <a:t>积分体系</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
        <p:nvSpPr>
          <p:cNvPr id="49" name="TextBox 1"/>
          <p:cNvSpPr>
            <a:spLocks noChangeArrowheads="1"/>
          </p:cNvSpPr>
          <p:nvPr/>
        </p:nvSpPr>
        <p:spPr bwMode="auto">
          <a:xfrm>
            <a:off x="4551045" y="1358900"/>
            <a:ext cx="146621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smtClean="0">
                <a:solidFill>
                  <a:schemeClr val="accent2"/>
                </a:solidFill>
                <a:latin typeface="+mj-ea"/>
                <a:ea typeface="微软雅黑" panose="020B0503020204020204" pitchFamily="34" charset="-122"/>
                <a:sym typeface="微软雅黑" panose="020B0503020204020204" pitchFamily="34" charset="-122"/>
              </a:rPr>
              <a:t>积分获取</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50" name="TextBox 1"/>
          <p:cNvSpPr>
            <a:spLocks noChangeArrowheads="1"/>
          </p:cNvSpPr>
          <p:nvPr/>
        </p:nvSpPr>
        <p:spPr bwMode="auto">
          <a:xfrm>
            <a:off x="4446905" y="3564255"/>
            <a:ext cx="167449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a:solidFill>
                  <a:schemeClr val="accent2"/>
                </a:solidFill>
                <a:latin typeface="+mj-ea"/>
                <a:ea typeface="微软雅黑" panose="020B0503020204020204" pitchFamily="34" charset="-122"/>
                <a:sym typeface="微软雅黑" panose="020B0503020204020204" pitchFamily="34" charset="-122"/>
              </a:rPr>
              <a:t>积分消耗</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3" name="文本框 2"/>
          <p:cNvSpPr txBox="1"/>
          <p:nvPr/>
        </p:nvSpPr>
        <p:spPr>
          <a:xfrm>
            <a:off x="6225540" y="1268730"/>
            <a:ext cx="3621405" cy="47498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购买产品、参加活动、每日签到</a:t>
            </a:r>
            <a:endParaRPr lang="zh-CN">
              <a:solidFill>
                <a:schemeClr val="accent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6254115" y="3507740"/>
            <a:ext cx="3199130" cy="47498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积分商城兑换、参与活动资质</a:t>
            </a:r>
            <a:endParaRPr lang="zh-CN">
              <a:solidFill>
                <a:schemeClr val="accent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511300" y="4487545"/>
            <a:ext cx="9513570" cy="2137410"/>
          </a:xfrm>
          <a:prstGeom prst="rect">
            <a:avLst/>
          </a:prstGeom>
          <a:noFill/>
        </p:spPr>
        <p:txBody>
          <a:bodyPr wrap="square" rtlCol="0">
            <a:spAutoFit/>
          </a:bodyPr>
          <a:p>
            <a:pPr>
              <a:lnSpc>
                <a:spcPct val="140000"/>
              </a:lnSpc>
            </a:pPr>
            <a:r>
              <a:rPr lang="zh-CN" sz="1600">
                <a:solidFill>
                  <a:schemeClr val="accent1"/>
                </a:solidFill>
                <a:latin typeface="微软雅黑" panose="020B0503020204020204" pitchFamily="34" charset="-122"/>
                <a:ea typeface="微软雅黑" panose="020B0503020204020204" pitchFamily="34" charset="-122"/>
              </a:rPr>
              <a:t>积分获取：购买产品</a:t>
            </a:r>
            <a:r>
              <a:rPr lang="en-US" altLang="zh-CN" sz="1600">
                <a:solidFill>
                  <a:schemeClr val="accent1"/>
                </a:solidFill>
                <a:latin typeface="微软雅黑" panose="020B0503020204020204" pitchFamily="34" charset="-122"/>
                <a:ea typeface="微软雅黑" panose="020B0503020204020204" pitchFamily="34" charset="-122"/>
              </a:rPr>
              <a:t>1:1</a:t>
            </a:r>
            <a:r>
              <a:rPr lang="zh-CN" altLang="en-US" sz="1600">
                <a:solidFill>
                  <a:schemeClr val="accent1"/>
                </a:solidFill>
                <a:latin typeface="微软雅黑" panose="020B0503020204020204" pitchFamily="34" charset="-122"/>
                <a:ea typeface="微软雅黑" panose="020B0503020204020204" pitchFamily="34" charset="-122"/>
              </a:rPr>
              <a:t>获取，参加活动：抽奖、砸金蛋、嗮图、追评、刮刮卡、买家秀等有机会获得积分，商家自己设置，每日签到获取积分的的数量也可以有商家自己设置。</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积分消耗：积分商城可以兑换：产品、优惠券、现金红包、其他奖品等，参与活动消耗积分：参与抽奖消耗积分，商家自己设置，参与试用消耗积分，参与返利也可以消耗积分等等。</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把积分价值化，让买家觉得积分是真实可用的，也有一定的渠道获取积分，从而带来高频次的互动和利益，增强互动效果。</a:t>
            </a:r>
            <a:endParaRPr lang="zh-CN" altLang="en-US" sz="16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Line 7"/>
          <p:cNvSpPr>
            <a:spLocks noChangeShapeType="1"/>
          </p:cNvSpPr>
          <p:nvPr/>
        </p:nvSpPr>
        <p:spPr bwMode="auto">
          <a:xfrm rot="19020000" flipV="1">
            <a:off x="4390390" y="3063875"/>
            <a:ext cx="3416300"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2" name="Line 7"/>
          <p:cNvSpPr>
            <a:spLocks noChangeShapeType="1"/>
          </p:cNvSpPr>
          <p:nvPr/>
        </p:nvSpPr>
        <p:spPr bwMode="auto">
          <a:xfrm rot="2580000" flipH="1" flipV="1">
            <a:off x="4390390" y="3063240"/>
            <a:ext cx="3416300"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8" name="Line 7"/>
          <p:cNvSpPr>
            <a:spLocks noChangeShapeType="1"/>
          </p:cNvSpPr>
          <p:nvPr/>
        </p:nvSpPr>
        <p:spPr bwMode="auto">
          <a:xfrm rot="16200000" flipV="1">
            <a:off x="4389755" y="3063240"/>
            <a:ext cx="3416300"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4" name="Line 7"/>
          <p:cNvSpPr>
            <a:spLocks noChangeShapeType="1"/>
          </p:cNvSpPr>
          <p:nvPr/>
        </p:nvSpPr>
        <p:spPr bwMode="auto">
          <a:xfrm flipV="1">
            <a:off x="4389755" y="3063240"/>
            <a:ext cx="3416300"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a:solidFill>
                  <a:schemeClr val="accent1"/>
                </a:solidFill>
                <a:latin typeface="微软雅黑" panose="020B0503020204020204" pitchFamily="34" charset="-122"/>
                <a:ea typeface="微软雅黑" panose="020B0503020204020204" pitchFamily="34" charset="-122"/>
              </a:rPr>
              <a:t>活动引流</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590675" y="5755640"/>
            <a:ext cx="9015095" cy="68834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通过这些活动的互动趣味性和利益点带引导老客户再微信去参与，从微信活动页再跳转到淘宝店铺进行回流，这些活动也可以赛选精准的人群去推送，会带来更高的打开率和转化率。</a:t>
            </a:r>
            <a:endParaRPr lang="zh-CN" sz="14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5457825" y="2426970"/>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5530215" y="2498725"/>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5769610" y="2738755"/>
            <a:ext cx="704215" cy="65913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活动引流</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7" name="Oval 12"/>
          <p:cNvSpPr>
            <a:spLocks noChangeArrowheads="1"/>
          </p:cNvSpPr>
          <p:nvPr/>
        </p:nvSpPr>
        <p:spPr bwMode="auto">
          <a:xfrm>
            <a:off x="7261225" y="113538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8" name="Oval 13"/>
          <p:cNvSpPr>
            <a:spLocks noChangeArrowheads="1"/>
          </p:cNvSpPr>
          <p:nvPr/>
        </p:nvSpPr>
        <p:spPr bwMode="auto">
          <a:xfrm>
            <a:off x="7350760" y="122618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9" name="文本框 28"/>
          <p:cNvSpPr txBox="1"/>
          <p:nvPr/>
        </p:nvSpPr>
        <p:spPr>
          <a:xfrm>
            <a:off x="7449185" y="1331595"/>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幸运转盘</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14" name="Oval 12"/>
          <p:cNvSpPr>
            <a:spLocks noChangeArrowheads="1"/>
          </p:cNvSpPr>
          <p:nvPr/>
        </p:nvSpPr>
        <p:spPr bwMode="auto">
          <a:xfrm>
            <a:off x="7618095" y="257302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15" name="Oval 13"/>
          <p:cNvSpPr>
            <a:spLocks noChangeArrowheads="1"/>
          </p:cNvSpPr>
          <p:nvPr/>
        </p:nvSpPr>
        <p:spPr bwMode="auto">
          <a:xfrm>
            <a:off x="7707630" y="266382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16" name="文本框 15"/>
          <p:cNvSpPr txBox="1"/>
          <p:nvPr/>
        </p:nvSpPr>
        <p:spPr>
          <a:xfrm>
            <a:off x="7806055" y="289052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众筹</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3" name="Oval 12"/>
          <p:cNvSpPr>
            <a:spLocks noChangeArrowheads="1"/>
          </p:cNvSpPr>
          <p:nvPr/>
        </p:nvSpPr>
        <p:spPr bwMode="auto">
          <a:xfrm>
            <a:off x="7162800" y="385064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4" name="Oval 13"/>
          <p:cNvSpPr>
            <a:spLocks noChangeArrowheads="1"/>
          </p:cNvSpPr>
          <p:nvPr/>
        </p:nvSpPr>
        <p:spPr bwMode="auto">
          <a:xfrm>
            <a:off x="7252335" y="394144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5" name="文本框 24"/>
          <p:cNvSpPr txBox="1"/>
          <p:nvPr/>
        </p:nvSpPr>
        <p:spPr>
          <a:xfrm>
            <a:off x="7279640" y="4178300"/>
            <a:ext cx="80772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砸金蛋</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6" name="Oval 12"/>
          <p:cNvSpPr>
            <a:spLocks noChangeArrowheads="1"/>
          </p:cNvSpPr>
          <p:nvPr/>
        </p:nvSpPr>
        <p:spPr bwMode="auto">
          <a:xfrm>
            <a:off x="5576570" y="455231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0" name="Oval 13"/>
          <p:cNvSpPr>
            <a:spLocks noChangeArrowheads="1"/>
          </p:cNvSpPr>
          <p:nvPr/>
        </p:nvSpPr>
        <p:spPr bwMode="auto">
          <a:xfrm>
            <a:off x="5666105" y="464312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1" name="文本框 40"/>
          <p:cNvSpPr txBox="1"/>
          <p:nvPr/>
        </p:nvSpPr>
        <p:spPr>
          <a:xfrm>
            <a:off x="5764530" y="4748530"/>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店铺上新</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2" name="Oval 12"/>
          <p:cNvSpPr>
            <a:spLocks noChangeArrowheads="1"/>
          </p:cNvSpPr>
          <p:nvPr/>
        </p:nvSpPr>
        <p:spPr bwMode="auto">
          <a:xfrm>
            <a:off x="4098290" y="385064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3" name="Oval 13"/>
          <p:cNvSpPr>
            <a:spLocks noChangeArrowheads="1"/>
          </p:cNvSpPr>
          <p:nvPr/>
        </p:nvSpPr>
        <p:spPr bwMode="auto">
          <a:xfrm>
            <a:off x="4187825" y="394144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4" name="文本框 43"/>
          <p:cNvSpPr txBox="1"/>
          <p:nvPr/>
        </p:nvSpPr>
        <p:spPr>
          <a:xfrm>
            <a:off x="4286250" y="4046855"/>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试用活动</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5" name="Oval 12"/>
          <p:cNvSpPr>
            <a:spLocks noChangeArrowheads="1"/>
          </p:cNvSpPr>
          <p:nvPr/>
        </p:nvSpPr>
        <p:spPr bwMode="auto">
          <a:xfrm>
            <a:off x="3460115" y="257365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6" name="Oval 13"/>
          <p:cNvSpPr>
            <a:spLocks noChangeArrowheads="1"/>
          </p:cNvSpPr>
          <p:nvPr/>
        </p:nvSpPr>
        <p:spPr bwMode="auto">
          <a:xfrm>
            <a:off x="3549650" y="266446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7" name="文本框 46"/>
          <p:cNvSpPr txBox="1"/>
          <p:nvPr/>
        </p:nvSpPr>
        <p:spPr>
          <a:xfrm>
            <a:off x="3648075" y="2769870"/>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会员拼团</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1" name="Oval 12"/>
          <p:cNvSpPr>
            <a:spLocks noChangeArrowheads="1"/>
          </p:cNvSpPr>
          <p:nvPr/>
        </p:nvSpPr>
        <p:spPr bwMode="auto">
          <a:xfrm>
            <a:off x="4126865" y="113474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2" name="Oval 13"/>
          <p:cNvSpPr>
            <a:spLocks noChangeArrowheads="1"/>
          </p:cNvSpPr>
          <p:nvPr/>
        </p:nvSpPr>
        <p:spPr bwMode="auto">
          <a:xfrm>
            <a:off x="4216400" y="122555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3" name="文本框 52"/>
          <p:cNvSpPr txBox="1"/>
          <p:nvPr/>
        </p:nvSpPr>
        <p:spPr>
          <a:xfrm>
            <a:off x="4314825" y="1330960"/>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一元夺宝</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4" name="Oval 12"/>
          <p:cNvSpPr>
            <a:spLocks noChangeArrowheads="1"/>
          </p:cNvSpPr>
          <p:nvPr/>
        </p:nvSpPr>
        <p:spPr bwMode="auto">
          <a:xfrm>
            <a:off x="5577205" y="49466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6" name="Oval 13"/>
          <p:cNvSpPr>
            <a:spLocks noChangeArrowheads="1"/>
          </p:cNvSpPr>
          <p:nvPr/>
        </p:nvSpPr>
        <p:spPr bwMode="auto">
          <a:xfrm>
            <a:off x="5666740" y="58547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7" name="文本框 56"/>
          <p:cNvSpPr txBox="1"/>
          <p:nvPr/>
        </p:nvSpPr>
        <p:spPr>
          <a:xfrm>
            <a:off x="5765165" y="690880"/>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购物返利</a:t>
            </a:r>
            <a:endParaRPr lang="zh-CN" sz="1600" b="1">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运营辅助</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2178685" y="5716905"/>
            <a:ext cx="8549640" cy="858520"/>
          </a:xfrm>
          <a:prstGeom prst="rect">
            <a:avLst/>
          </a:prstGeom>
          <a:noFill/>
        </p:spPr>
        <p:txBody>
          <a:bodyPr wrap="square" rtlCol="0">
            <a:spAutoFit/>
          </a:bodyPr>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提升转化率：高质量买家秀、高质量追加评价</a:t>
            </a:r>
            <a:endParaRPr lang="zh-CN" altLang="en-US" sz="18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提升权重流量：分享带来更多流量曝光量、加购收藏拉升权重和复购率</a:t>
            </a: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 name="Oval 5"/>
          <p:cNvSpPr>
            <a:spLocks noChangeArrowheads="1"/>
          </p:cNvSpPr>
          <p:nvPr/>
        </p:nvSpPr>
        <p:spPr bwMode="auto">
          <a:xfrm>
            <a:off x="4163378" y="1347470"/>
            <a:ext cx="3870325" cy="3871912"/>
          </a:xfrm>
          <a:prstGeom prst="ellipse">
            <a:avLst/>
          </a:prstGeom>
          <a:noFill/>
          <a:ln w="12700" cap="flat">
            <a:solidFill>
              <a:srgbClr val="24211D"/>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
            <a:endParaRPr lang="zh-CN" altLang="en-US"/>
          </a:p>
        </p:txBody>
      </p:sp>
      <p:sp>
        <p:nvSpPr>
          <p:cNvPr id="12" name="Oval 6"/>
          <p:cNvSpPr>
            <a:spLocks noChangeArrowheads="1"/>
          </p:cNvSpPr>
          <p:nvPr/>
        </p:nvSpPr>
        <p:spPr bwMode="auto">
          <a:xfrm>
            <a:off x="4957621" y="2141468"/>
            <a:ext cx="2281838" cy="2283918"/>
          </a:xfrm>
          <a:prstGeom prst="ellipse">
            <a:avLst/>
          </a:prstGeom>
          <a:solidFill>
            <a:schemeClr val="bg2"/>
          </a:solidFill>
          <a:ln>
            <a:noFill/>
          </a:ln>
        </p:spPr>
        <p:txBody>
          <a:bodyPr vert="horz" wrap="square" lIns="91440" tIns="45720" rIns="91440" bIns="45720" numCol="1" anchor="t" anchorCtr="0" compatLnSpc="1"/>
          <a:p>
            <a:endParaRPr lang="zh-CN" altLang="en-US"/>
          </a:p>
        </p:txBody>
      </p:sp>
      <p:sp>
        <p:nvSpPr>
          <p:cNvPr id="14" name="Oval 7"/>
          <p:cNvSpPr>
            <a:spLocks noChangeArrowheads="1"/>
          </p:cNvSpPr>
          <p:nvPr/>
        </p:nvSpPr>
        <p:spPr bwMode="auto">
          <a:xfrm>
            <a:off x="5839778" y="1050608"/>
            <a:ext cx="588963" cy="588962"/>
          </a:xfrm>
          <a:prstGeom prst="ellipse">
            <a:avLst/>
          </a:prstGeom>
          <a:solidFill>
            <a:srgbClr val="0062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 name="Oval 8"/>
          <p:cNvSpPr>
            <a:spLocks noChangeArrowheads="1"/>
          </p:cNvSpPr>
          <p:nvPr/>
        </p:nvSpPr>
        <p:spPr bwMode="auto">
          <a:xfrm>
            <a:off x="7662228" y="2412683"/>
            <a:ext cx="588963" cy="588962"/>
          </a:xfrm>
          <a:prstGeom prst="ellipse">
            <a:avLst/>
          </a:prstGeom>
          <a:solidFill>
            <a:schemeClr val="accent4"/>
          </a:solidFill>
          <a:ln>
            <a:noFill/>
          </a:ln>
        </p:spPr>
        <p:txBody>
          <a:bodyPr vert="horz" wrap="square" lIns="91440" tIns="45720" rIns="91440" bIns="45720" numCol="1" anchor="t" anchorCtr="0" compatLnSpc="1"/>
          <a:p>
            <a:endParaRPr lang="zh-CN" altLang="en-US"/>
          </a:p>
        </p:txBody>
      </p:sp>
      <p:sp>
        <p:nvSpPr>
          <p:cNvPr id="16" name="Oval 9"/>
          <p:cNvSpPr>
            <a:spLocks noChangeArrowheads="1"/>
          </p:cNvSpPr>
          <p:nvPr/>
        </p:nvSpPr>
        <p:spPr bwMode="auto">
          <a:xfrm>
            <a:off x="6965315" y="4541520"/>
            <a:ext cx="587375" cy="590550"/>
          </a:xfrm>
          <a:prstGeom prst="ellipse">
            <a:avLst/>
          </a:prstGeom>
          <a:solidFill>
            <a:schemeClr val="bg1"/>
          </a:solidFill>
          <a:ln>
            <a:noFill/>
          </a:ln>
        </p:spPr>
        <p:txBody>
          <a:bodyPr vert="horz" wrap="square" lIns="91440" tIns="45720" rIns="91440" bIns="45720" numCol="1" anchor="t" anchorCtr="0" compatLnSpc="1"/>
          <a:p>
            <a:endParaRPr lang="zh-CN" altLang="en-US"/>
          </a:p>
        </p:txBody>
      </p:sp>
      <p:sp>
        <p:nvSpPr>
          <p:cNvPr id="18" name="Oval 10"/>
          <p:cNvSpPr>
            <a:spLocks noChangeArrowheads="1"/>
          </p:cNvSpPr>
          <p:nvPr/>
        </p:nvSpPr>
        <p:spPr bwMode="auto">
          <a:xfrm>
            <a:off x="4677728" y="4533583"/>
            <a:ext cx="590550" cy="588962"/>
          </a:xfrm>
          <a:prstGeom prst="ellipse">
            <a:avLst/>
          </a:prstGeom>
          <a:solidFill>
            <a:schemeClr val="tx2"/>
          </a:solidFill>
          <a:ln>
            <a:noFill/>
          </a:ln>
        </p:spPr>
        <p:txBody>
          <a:bodyPr vert="horz" wrap="square" lIns="91440" tIns="45720" rIns="91440" bIns="45720" numCol="1" anchor="t" anchorCtr="0" compatLnSpc="1"/>
          <a:p>
            <a:endParaRPr lang="zh-CN" altLang="en-US"/>
          </a:p>
        </p:txBody>
      </p:sp>
      <p:sp>
        <p:nvSpPr>
          <p:cNvPr id="19" name="Oval 11"/>
          <p:cNvSpPr>
            <a:spLocks noChangeArrowheads="1"/>
          </p:cNvSpPr>
          <p:nvPr/>
        </p:nvSpPr>
        <p:spPr bwMode="auto">
          <a:xfrm>
            <a:off x="3980815" y="2377758"/>
            <a:ext cx="588963" cy="588962"/>
          </a:xfrm>
          <a:prstGeom prst="ellipse">
            <a:avLst/>
          </a:prstGeom>
          <a:solidFill>
            <a:schemeClr val="bg2"/>
          </a:solidFill>
          <a:ln>
            <a:noFill/>
          </a:ln>
        </p:spPr>
        <p:txBody>
          <a:bodyPr vert="horz" wrap="square" lIns="91440" tIns="45720" rIns="91440" bIns="45720" numCol="1" anchor="t" anchorCtr="0" compatLnSpc="1"/>
          <a:p>
            <a:endParaRPr lang="zh-CN" altLang="en-US"/>
          </a:p>
        </p:txBody>
      </p:sp>
      <p:sp>
        <p:nvSpPr>
          <p:cNvPr id="91" name="TextBox 90"/>
          <p:cNvSpPr txBox="1"/>
          <p:nvPr/>
        </p:nvSpPr>
        <p:spPr>
          <a:xfrm>
            <a:off x="5820711" y="1083479"/>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01</a:t>
            </a:r>
            <a:endParaRPr lang="zh-CN" altLang="en-US" sz="2800" b="1" dirty="0">
              <a:solidFill>
                <a:schemeClr val="accent2"/>
              </a:solidFill>
              <a:latin typeface="+mn-ea"/>
              <a:ea typeface="+mn-ea"/>
            </a:endParaRPr>
          </a:p>
        </p:txBody>
      </p:sp>
      <p:sp>
        <p:nvSpPr>
          <p:cNvPr id="92" name="TextBox 91"/>
          <p:cNvSpPr txBox="1"/>
          <p:nvPr/>
        </p:nvSpPr>
        <p:spPr>
          <a:xfrm>
            <a:off x="7643161" y="2437266"/>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02</a:t>
            </a:r>
            <a:endParaRPr lang="zh-CN" altLang="en-US" sz="2800" b="1" dirty="0">
              <a:solidFill>
                <a:schemeClr val="accent2"/>
              </a:solidFill>
              <a:latin typeface="+mn-ea"/>
              <a:ea typeface="+mn-ea"/>
            </a:endParaRPr>
          </a:p>
        </p:txBody>
      </p:sp>
      <p:sp>
        <p:nvSpPr>
          <p:cNvPr id="93" name="TextBox 92"/>
          <p:cNvSpPr txBox="1"/>
          <p:nvPr/>
        </p:nvSpPr>
        <p:spPr>
          <a:xfrm>
            <a:off x="6930642" y="4574825"/>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03</a:t>
            </a:r>
            <a:endParaRPr lang="zh-CN" altLang="en-US" sz="2800" b="1" dirty="0">
              <a:solidFill>
                <a:schemeClr val="accent2"/>
              </a:solidFill>
              <a:latin typeface="+mn-ea"/>
              <a:ea typeface="+mn-ea"/>
            </a:endParaRPr>
          </a:p>
        </p:txBody>
      </p:sp>
      <p:sp>
        <p:nvSpPr>
          <p:cNvPr id="94" name="TextBox 93"/>
          <p:cNvSpPr txBox="1"/>
          <p:nvPr/>
        </p:nvSpPr>
        <p:spPr>
          <a:xfrm>
            <a:off x="4638704" y="4574825"/>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04</a:t>
            </a:r>
            <a:endParaRPr lang="zh-CN" altLang="en-US" sz="2800" b="1" dirty="0">
              <a:solidFill>
                <a:schemeClr val="accent2"/>
              </a:solidFill>
              <a:latin typeface="+mn-ea"/>
              <a:ea typeface="+mn-ea"/>
            </a:endParaRPr>
          </a:p>
        </p:txBody>
      </p:sp>
      <p:sp>
        <p:nvSpPr>
          <p:cNvPr id="95" name="TextBox 94"/>
          <p:cNvSpPr txBox="1"/>
          <p:nvPr/>
        </p:nvSpPr>
        <p:spPr>
          <a:xfrm>
            <a:off x="3973685" y="2413516"/>
            <a:ext cx="627095" cy="523220"/>
          </a:xfrm>
          <a:prstGeom prst="rect">
            <a:avLst/>
          </a:prstGeom>
          <a:noFill/>
        </p:spPr>
        <p:txBody>
          <a:bodyPr wrap="none" rtlCol="0">
            <a:spAutoFit/>
          </a:bodyPr>
          <a:p>
            <a:r>
              <a:rPr lang="en-US" altLang="zh-CN" sz="2800" b="1" dirty="0" smtClean="0">
                <a:solidFill>
                  <a:schemeClr val="accent2"/>
                </a:solidFill>
                <a:latin typeface="+mn-ea"/>
                <a:ea typeface="+mn-ea"/>
              </a:rPr>
              <a:t>05</a:t>
            </a:r>
            <a:endParaRPr lang="zh-CN" altLang="en-US" sz="2800" b="1" dirty="0">
              <a:solidFill>
                <a:schemeClr val="accent2"/>
              </a:solidFill>
              <a:latin typeface="+mn-ea"/>
              <a:ea typeface="+mn-ea"/>
            </a:endParaRPr>
          </a:p>
        </p:txBody>
      </p:sp>
      <p:sp>
        <p:nvSpPr>
          <p:cNvPr id="107" name="TextBox 106"/>
          <p:cNvSpPr txBox="1"/>
          <p:nvPr/>
        </p:nvSpPr>
        <p:spPr>
          <a:xfrm>
            <a:off x="5588635" y="3234055"/>
            <a:ext cx="1017905" cy="975360"/>
          </a:xfrm>
          <a:prstGeom prst="rect">
            <a:avLst/>
          </a:prstGeom>
          <a:noFill/>
        </p:spPr>
        <p:txBody>
          <a:bodyPr wrap="square">
            <a:spAutoFit/>
          </a:bodyPr>
          <a:p>
            <a:pPr algn="ctr">
              <a:defRPr/>
            </a:pPr>
            <a:r>
              <a:rPr lang="zh-CN" altLang="en-US" sz="2800" b="1" dirty="0">
                <a:solidFill>
                  <a:schemeClr val="accent2"/>
                </a:solidFill>
                <a:latin typeface="微软雅黑" panose="020B0503020204020204" pitchFamily="34" charset="-122"/>
                <a:ea typeface="微软雅黑" panose="020B0503020204020204" pitchFamily="34" charset="-122"/>
              </a:rPr>
              <a:t>运营辅助</a:t>
            </a:r>
            <a:endParaRPr lang="zh-CN" altLang="en-US" sz="2800" b="1" dirty="0">
              <a:solidFill>
                <a:schemeClr val="accent2"/>
              </a:solidFill>
              <a:latin typeface="微软雅黑" panose="020B0503020204020204" pitchFamily="34" charset="-122"/>
              <a:ea typeface="微软雅黑" panose="020B0503020204020204" pitchFamily="34" charset="-122"/>
            </a:endParaRPr>
          </a:p>
        </p:txBody>
      </p:sp>
      <p:sp>
        <p:nvSpPr>
          <p:cNvPr id="102" name="TextBox 101"/>
          <p:cNvSpPr txBox="1"/>
          <p:nvPr/>
        </p:nvSpPr>
        <p:spPr>
          <a:xfrm>
            <a:off x="5594985" y="360680"/>
            <a:ext cx="1079500" cy="722630"/>
          </a:xfrm>
          <a:prstGeom prst="rect">
            <a:avLst/>
          </a:prstGeom>
          <a:noFill/>
        </p:spPr>
        <p:txBody>
          <a:bodyPr wrap="square">
            <a:spAutoFit/>
          </a:bodyPr>
          <a:p>
            <a:pPr algn="ctr">
              <a:defRPr/>
            </a:pP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买家秀</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a:p>
            <a:pPr algn="ctr">
              <a:defRPr/>
            </a:pPr>
            <a:r>
              <a:rPr lang="zh-CN" altLang="en-US" sz="2000" dirty="0">
                <a:solidFill>
                  <a:schemeClr val="accent1">
                    <a:lumMod val="50000"/>
                  </a:schemeClr>
                </a:solidFill>
                <a:latin typeface="微软雅黑" panose="020B0503020204020204" pitchFamily="34" charset="-122"/>
                <a:ea typeface="微软雅黑" panose="020B0503020204020204" pitchFamily="34" charset="-122"/>
              </a:rPr>
              <a:t>有礼</a:t>
            </a:r>
            <a:endParaRPr lang="zh-CN" altLang="en-US"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3" name="TextBox 101"/>
          <p:cNvSpPr txBox="1"/>
          <p:nvPr/>
        </p:nvSpPr>
        <p:spPr>
          <a:xfrm>
            <a:off x="8328025" y="2279015"/>
            <a:ext cx="803910" cy="7226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追评有礼</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4" name="TextBox 101"/>
          <p:cNvSpPr txBox="1"/>
          <p:nvPr/>
        </p:nvSpPr>
        <p:spPr>
          <a:xfrm>
            <a:off x="7642860" y="4801235"/>
            <a:ext cx="821055" cy="7226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分享红包</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5" name="TextBox 101"/>
          <p:cNvSpPr txBox="1"/>
          <p:nvPr/>
        </p:nvSpPr>
        <p:spPr>
          <a:xfrm>
            <a:off x="3973830" y="4801235"/>
            <a:ext cx="808990" cy="7226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加购红包</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sp>
        <p:nvSpPr>
          <p:cNvPr id="26" name="TextBox 101"/>
          <p:cNvSpPr txBox="1"/>
          <p:nvPr/>
        </p:nvSpPr>
        <p:spPr>
          <a:xfrm>
            <a:off x="3274060" y="2279015"/>
            <a:ext cx="786765" cy="722630"/>
          </a:xfrm>
          <a:prstGeom prst="rect">
            <a:avLst/>
          </a:prstGeom>
          <a:noFill/>
        </p:spPr>
        <p:txBody>
          <a:bodyPr wrap="square">
            <a:spAutoFit/>
          </a:bodyPr>
          <a:p>
            <a:pPr algn="l">
              <a:defRPr/>
            </a:pPr>
            <a:r>
              <a:rPr lang="zh-CN" sz="2000" dirty="0">
                <a:solidFill>
                  <a:schemeClr val="accent1">
                    <a:lumMod val="50000"/>
                  </a:schemeClr>
                </a:solidFill>
                <a:latin typeface="微软雅黑" panose="020B0503020204020204" pitchFamily="34" charset="-122"/>
                <a:ea typeface="微软雅黑" panose="020B0503020204020204" pitchFamily="34" charset="-122"/>
              </a:rPr>
              <a:t>收藏红包</a:t>
            </a:r>
            <a:endParaRPr lang="zh-CN" sz="2000" dirty="0">
              <a:solidFill>
                <a:schemeClr val="accent1">
                  <a:lumMod val="50000"/>
                </a:schemeClr>
              </a:solidFill>
              <a:latin typeface="微软雅黑" panose="020B0503020204020204" pitchFamily="34" charset="-122"/>
              <a:ea typeface="微软雅黑" panose="020B0503020204020204" pitchFamily="34" charset="-122"/>
            </a:endParaRPr>
          </a:p>
        </p:txBody>
      </p:sp>
      <p:pic>
        <p:nvPicPr>
          <p:cNvPr id="9" name="图片 8" descr="583834b3c90f4"/>
          <p:cNvPicPr>
            <a:picLocks noChangeAspect="1"/>
          </p:cNvPicPr>
          <p:nvPr/>
        </p:nvPicPr>
        <p:blipFill>
          <a:blip r:embed="rId1"/>
          <a:stretch>
            <a:fillRect/>
          </a:stretch>
        </p:blipFill>
        <p:spPr>
          <a:xfrm>
            <a:off x="5659755" y="2495550"/>
            <a:ext cx="878205" cy="738505"/>
          </a:xfrm>
          <a:prstGeom prst="rect">
            <a:avLst/>
          </a:prstGeom>
        </p:spPr>
      </p:pic>
    </p:spTree>
  </p:cSld>
  <p:clrMapOvr>
    <a:masterClrMapping/>
  </p:clrMapOvr>
  <p:transition spd="slow" advTm="1315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微淘客</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3583940" y="5146675"/>
            <a:ext cx="5029200" cy="1242060"/>
          </a:xfrm>
          <a:prstGeom prst="rect">
            <a:avLst/>
          </a:prstGeom>
          <a:noFill/>
        </p:spPr>
        <p:txBody>
          <a:bodyPr wrap="square" rtlCol="0">
            <a:spAutoFit/>
          </a:bodyPr>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带来价值：新增流量、新增粉丝、新增销量</a:t>
            </a:r>
            <a:endParaRPr lang="zh-CN" altLang="en-US" sz="18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老客价值：存在购买信任价值转化成实际价值</a:t>
            </a:r>
            <a:endParaRPr lang="zh-CN" altLang="en-US" sz="18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商家价值：低成本宣传、高复购叠加</a:t>
            </a: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8" name="Freeform 11"/>
          <p:cNvSpPr/>
          <p:nvPr/>
        </p:nvSpPr>
        <p:spPr bwMode="auto">
          <a:xfrm>
            <a:off x="1691005" y="2359660"/>
            <a:ext cx="1323340" cy="1475105"/>
          </a:xfrm>
          <a:custGeom>
            <a:avLst/>
            <a:gdLst>
              <a:gd name="T0" fmla="*/ 1504 w 3008"/>
              <a:gd name="T1" fmla="*/ 0 h 3360"/>
              <a:gd name="T2" fmla="*/ 2256 w 3008"/>
              <a:gd name="T3" fmla="*/ 420 h 3360"/>
              <a:gd name="T4" fmla="*/ 3008 w 3008"/>
              <a:gd name="T5" fmla="*/ 840 h 3360"/>
              <a:gd name="T6" fmla="*/ 3008 w 3008"/>
              <a:gd name="T7" fmla="*/ 1680 h 3360"/>
              <a:gd name="T8" fmla="*/ 3008 w 3008"/>
              <a:gd name="T9" fmla="*/ 2520 h 3360"/>
              <a:gd name="T10" fmla="*/ 2256 w 3008"/>
              <a:gd name="T11" fmla="*/ 2940 h 3360"/>
              <a:gd name="T12" fmla="*/ 1504 w 3008"/>
              <a:gd name="T13" fmla="*/ 3360 h 3360"/>
              <a:gd name="T14" fmla="*/ 752 w 3008"/>
              <a:gd name="T15" fmla="*/ 2940 h 3360"/>
              <a:gd name="T16" fmla="*/ 0 w 3008"/>
              <a:gd name="T17" fmla="*/ 2520 h 3360"/>
              <a:gd name="T18" fmla="*/ 0 w 3008"/>
              <a:gd name="T19" fmla="*/ 1680 h 3360"/>
              <a:gd name="T20" fmla="*/ 0 w 3008"/>
              <a:gd name="T21" fmla="*/ 840 h 3360"/>
              <a:gd name="T22" fmla="*/ 752 w 3008"/>
              <a:gd name="T23" fmla="*/ 420 h 3360"/>
              <a:gd name="T24" fmla="*/ 1504 w 3008"/>
              <a:gd name="T25" fmla="*/ 0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08" h="3360">
                <a:moveTo>
                  <a:pt x="1504" y="0"/>
                </a:moveTo>
                <a:lnTo>
                  <a:pt x="2256" y="420"/>
                </a:lnTo>
                <a:lnTo>
                  <a:pt x="3008" y="840"/>
                </a:lnTo>
                <a:lnTo>
                  <a:pt x="3008" y="1680"/>
                </a:lnTo>
                <a:lnTo>
                  <a:pt x="3008" y="2520"/>
                </a:lnTo>
                <a:lnTo>
                  <a:pt x="2256" y="2940"/>
                </a:lnTo>
                <a:lnTo>
                  <a:pt x="1504" y="3360"/>
                </a:lnTo>
                <a:lnTo>
                  <a:pt x="752" y="2940"/>
                </a:lnTo>
                <a:lnTo>
                  <a:pt x="0" y="2520"/>
                </a:lnTo>
                <a:lnTo>
                  <a:pt x="0" y="1680"/>
                </a:lnTo>
                <a:lnTo>
                  <a:pt x="0" y="840"/>
                </a:lnTo>
                <a:lnTo>
                  <a:pt x="752" y="420"/>
                </a:lnTo>
                <a:lnTo>
                  <a:pt x="1504" y="0"/>
                </a:lnTo>
                <a:close/>
              </a:path>
            </a:pathLst>
          </a:custGeom>
          <a:solidFill>
            <a:schemeClr val="bg1"/>
          </a:solidFill>
          <a:ln>
            <a:noFill/>
          </a:ln>
        </p:spPr>
        <p:txBody>
          <a:bodyPr vert="horz" wrap="square" lIns="91440" tIns="45720" rIns="91440" bIns="45720" numCol="1" anchor="t" anchorCtr="0" compatLnSpc="1"/>
          <a:p>
            <a:endParaRPr lang="zh-CN" altLang="en-US"/>
          </a:p>
        </p:txBody>
      </p:sp>
      <p:sp>
        <p:nvSpPr>
          <p:cNvPr id="35" name="TextBox 1"/>
          <p:cNvSpPr>
            <a:spLocks noChangeArrowheads="1"/>
          </p:cNvSpPr>
          <p:nvPr/>
        </p:nvSpPr>
        <p:spPr bwMode="auto">
          <a:xfrm>
            <a:off x="1723390" y="2767330"/>
            <a:ext cx="1258570" cy="6591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b="1" dirty="0">
                <a:solidFill>
                  <a:schemeClr val="accent2"/>
                </a:solidFill>
                <a:latin typeface="+mj-ea"/>
                <a:ea typeface="微软雅黑" panose="020B0503020204020204" pitchFamily="34" charset="-122"/>
                <a:sym typeface="微软雅黑" panose="020B0503020204020204" pitchFamily="34" charset="-122"/>
              </a:rPr>
              <a:t>商家设置</a:t>
            </a:r>
            <a:endParaRPr lang="zh-CN" sz="1800" b="1" dirty="0">
              <a:solidFill>
                <a:schemeClr val="accent2"/>
              </a:solidFill>
              <a:latin typeface="+mj-ea"/>
              <a:ea typeface="微软雅黑" panose="020B0503020204020204" pitchFamily="34" charset="-122"/>
              <a:sym typeface="微软雅黑" panose="020B0503020204020204" pitchFamily="34" charset="-122"/>
            </a:endParaRPr>
          </a:p>
          <a:p>
            <a:pPr algn="ctr"/>
            <a:r>
              <a:rPr lang="zh-CN" sz="1800" b="1" dirty="0">
                <a:solidFill>
                  <a:schemeClr val="accent2"/>
                </a:solidFill>
                <a:latin typeface="+mj-ea"/>
                <a:ea typeface="微软雅黑" panose="020B0503020204020204" pitchFamily="34" charset="-122"/>
                <a:sym typeface="微软雅黑" panose="020B0503020204020204" pitchFamily="34" charset="-122"/>
              </a:rPr>
              <a:t>分红比例</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31" name="Freeform 14"/>
          <p:cNvSpPr>
            <a:spLocks noEditPoints="1"/>
          </p:cNvSpPr>
          <p:nvPr/>
        </p:nvSpPr>
        <p:spPr bwMode="auto">
          <a:xfrm>
            <a:off x="3052445" y="2980055"/>
            <a:ext cx="339090" cy="234315"/>
          </a:xfrm>
          <a:custGeom>
            <a:avLst/>
            <a:gdLst>
              <a:gd name="T0" fmla="*/ 0 w 703"/>
              <a:gd name="T1" fmla="*/ 380 h 487"/>
              <a:gd name="T2" fmla="*/ 329 w 703"/>
              <a:gd name="T3" fmla="*/ 380 h 487"/>
              <a:gd name="T4" fmla="*/ 329 w 703"/>
              <a:gd name="T5" fmla="*/ 487 h 487"/>
              <a:gd name="T6" fmla="*/ 703 w 703"/>
              <a:gd name="T7" fmla="*/ 243 h 487"/>
              <a:gd name="T8" fmla="*/ 329 w 703"/>
              <a:gd name="T9" fmla="*/ 0 h 487"/>
              <a:gd name="T10" fmla="*/ 329 w 703"/>
              <a:gd name="T11" fmla="*/ 107 h 487"/>
              <a:gd name="T12" fmla="*/ 0 w 703"/>
              <a:gd name="T13" fmla="*/ 107 h 487"/>
              <a:gd name="T14" fmla="*/ 0 w 703"/>
              <a:gd name="T15" fmla="*/ 380 h 487"/>
              <a:gd name="T16" fmla="*/ 0 w 703"/>
              <a:gd name="T17" fmla="*/ 24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3" h="487">
                <a:moveTo>
                  <a:pt x="0" y="380"/>
                </a:moveTo>
                <a:lnTo>
                  <a:pt x="329" y="380"/>
                </a:lnTo>
                <a:lnTo>
                  <a:pt x="329" y="487"/>
                </a:lnTo>
                <a:lnTo>
                  <a:pt x="703" y="243"/>
                </a:lnTo>
                <a:lnTo>
                  <a:pt x="329" y="0"/>
                </a:lnTo>
                <a:lnTo>
                  <a:pt x="329" y="107"/>
                </a:lnTo>
                <a:lnTo>
                  <a:pt x="0" y="107"/>
                </a:lnTo>
                <a:lnTo>
                  <a:pt x="0" y="380"/>
                </a:lnTo>
                <a:close/>
                <a:moveTo>
                  <a:pt x="0" y="243"/>
                </a:moveTo>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3" name="Freeform 11"/>
          <p:cNvSpPr/>
          <p:nvPr/>
        </p:nvSpPr>
        <p:spPr bwMode="auto">
          <a:xfrm>
            <a:off x="3391535" y="2359025"/>
            <a:ext cx="1323340" cy="1475105"/>
          </a:xfrm>
          <a:custGeom>
            <a:avLst/>
            <a:gdLst>
              <a:gd name="T0" fmla="*/ 1504 w 3008"/>
              <a:gd name="T1" fmla="*/ 0 h 3360"/>
              <a:gd name="T2" fmla="*/ 2256 w 3008"/>
              <a:gd name="T3" fmla="*/ 420 h 3360"/>
              <a:gd name="T4" fmla="*/ 3008 w 3008"/>
              <a:gd name="T5" fmla="*/ 840 h 3360"/>
              <a:gd name="T6" fmla="*/ 3008 w 3008"/>
              <a:gd name="T7" fmla="*/ 1680 h 3360"/>
              <a:gd name="T8" fmla="*/ 3008 w 3008"/>
              <a:gd name="T9" fmla="*/ 2520 h 3360"/>
              <a:gd name="T10" fmla="*/ 2256 w 3008"/>
              <a:gd name="T11" fmla="*/ 2940 h 3360"/>
              <a:gd name="T12" fmla="*/ 1504 w 3008"/>
              <a:gd name="T13" fmla="*/ 3360 h 3360"/>
              <a:gd name="T14" fmla="*/ 752 w 3008"/>
              <a:gd name="T15" fmla="*/ 2940 h 3360"/>
              <a:gd name="T16" fmla="*/ 0 w 3008"/>
              <a:gd name="T17" fmla="*/ 2520 h 3360"/>
              <a:gd name="T18" fmla="*/ 0 w 3008"/>
              <a:gd name="T19" fmla="*/ 1680 h 3360"/>
              <a:gd name="T20" fmla="*/ 0 w 3008"/>
              <a:gd name="T21" fmla="*/ 840 h 3360"/>
              <a:gd name="T22" fmla="*/ 752 w 3008"/>
              <a:gd name="T23" fmla="*/ 420 h 3360"/>
              <a:gd name="T24" fmla="*/ 1504 w 3008"/>
              <a:gd name="T25" fmla="*/ 0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08" h="3360">
                <a:moveTo>
                  <a:pt x="1504" y="0"/>
                </a:moveTo>
                <a:lnTo>
                  <a:pt x="2256" y="420"/>
                </a:lnTo>
                <a:lnTo>
                  <a:pt x="3008" y="840"/>
                </a:lnTo>
                <a:lnTo>
                  <a:pt x="3008" y="1680"/>
                </a:lnTo>
                <a:lnTo>
                  <a:pt x="3008" y="2520"/>
                </a:lnTo>
                <a:lnTo>
                  <a:pt x="2256" y="2940"/>
                </a:lnTo>
                <a:lnTo>
                  <a:pt x="1504" y="3360"/>
                </a:lnTo>
                <a:lnTo>
                  <a:pt x="752" y="2940"/>
                </a:lnTo>
                <a:lnTo>
                  <a:pt x="0" y="2520"/>
                </a:lnTo>
                <a:lnTo>
                  <a:pt x="0" y="1680"/>
                </a:lnTo>
                <a:lnTo>
                  <a:pt x="0" y="840"/>
                </a:lnTo>
                <a:lnTo>
                  <a:pt x="752" y="420"/>
                </a:lnTo>
                <a:lnTo>
                  <a:pt x="1504" y="0"/>
                </a:lnTo>
                <a:close/>
              </a:path>
            </a:pathLst>
          </a:custGeom>
          <a:solidFill>
            <a:schemeClr val="bg1"/>
          </a:solidFill>
          <a:ln>
            <a:noFill/>
          </a:ln>
        </p:spPr>
        <p:txBody>
          <a:bodyPr vert="horz" wrap="square" lIns="91440" tIns="45720" rIns="91440" bIns="45720" numCol="1" anchor="t" anchorCtr="0" compatLnSpc="1"/>
          <a:p>
            <a:endParaRPr lang="zh-CN" altLang="en-US"/>
          </a:p>
        </p:txBody>
      </p:sp>
      <p:sp>
        <p:nvSpPr>
          <p:cNvPr id="4" name="TextBox 1"/>
          <p:cNvSpPr>
            <a:spLocks noChangeArrowheads="1"/>
          </p:cNvSpPr>
          <p:nvPr/>
        </p:nvSpPr>
        <p:spPr bwMode="auto">
          <a:xfrm>
            <a:off x="3423920" y="2766695"/>
            <a:ext cx="1258570" cy="6591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b="1" dirty="0">
                <a:solidFill>
                  <a:schemeClr val="accent2"/>
                </a:solidFill>
                <a:latin typeface="+mj-ea"/>
                <a:ea typeface="微软雅黑" panose="020B0503020204020204" pitchFamily="34" charset="-122"/>
                <a:sym typeface="微软雅黑" panose="020B0503020204020204" pitchFamily="34" charset="-122"/>
              </a:rPr>
              <a:t>老客</a:t>
            </a:r>
            <a:r>
              <a:rPr lang="en-US" altLang="zh-CN" sz="1800" b="1" dirty="0">
                <a:solidFill>
                  <a:schemeClr val="accent2"/>
                </a:solidFill>
                <a:latin typeface="+mj-ea"/>
                <a:ea typeface="微软雅黑" panose="020B0503020204020204" pitchFamily="34" charset="-122"/>
                <a:sym typeface="微软雅黑" panose="020B0503020204020204" pitchFamily="34" charset="-122"/>
              </a:rPr>
              <a:t>A</a:t>
            </a:r>
            <a:r>
              <a:rPr lang="zh-CN" altLang="en-US" sz="1800" b="1" dirty="0">
                <a:solidFill>
                  <a:schemeClr val="accent2"/>
                </a:solidFill>
                <a:latin typeface="+mj-ea"/>
                <a:ea typeface="微软雅黑" panose="020B0503020204020204" pitchFamily="34" charset="-122"/>
                <a:sym typeface="微软雅黑" panose="020B0503020204020204" pitchFamily="34" charset="-122"/>
              </a:rPr>
              <a:t>分享给</a:t>
            </a:r>
            <a:r>
              <a:rPr lang="en-US" altLang="zh-CN" sz="1800" b="1" dirty="0">
                <a:solidFill>
                  <a:schemeClr val="accent2"/>
                </a:solidFill>
                <a:latin typeface="+mj-ea"/>
                <a:ea typeface="微软雅黑" panose="020B0503020204020204" pitchFamily="34" charset="-122"/>
                <a:sym typeface="微软雅黑" panose="020B0503020204020204" pitchFamily="34" charset="-122"/>
              </a:rPr>
              <a:t>B</a:t>
            </a:r>
            <a:r>
              <a:rPr lang="zh-CN" altLang="en-US" sz="1800" b="1" dirty="0">
                <a:solidFill>
                  <a:schemeClr val="accent2"/>
                </a:solidFill>
                <a:latin typeface="+mj-ea"/>
                <a:ea typeface="微软雅黑" panose="020B0503020204020204" pitchFamily="34" charset="-122"/>
                <a:sym typeface="微软雅黑" panose="020B0503020204020204" pitchFamily="34" charset="-122"/>
              </a:rPr>
              <a:t>购买</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
        <p:nvSpPr>
          <p:cNvPr id="8" name="Freeform 14"/>
          <p:cNvSpPr>
            <a:spLocks noEditPoints="1"/>
          </p:cNvSpPr>
          <p:nvPr/>
        </p:nvSpPr>
        <p:spPr bwMode="auto">
          <a:xfrm>
            <a:off x="4794250" y="2980690"/>
            <a:ext cx="339090" cy="234315"/>
          </a:xfrm>
          <a:custGeom>
            <a:avLst/>
            <a:gdLst>
              <a:gd name="T0" fmla="*/ 0 w 703"/>
              <a:gd name="T1" fmla="*/ 380 h 487"/>
              <a:gd name="T2" fmla="*/ 329 w 703"/>
              <a:gd name="T3" fmla="*/ 380 h 487"/>
              <a:gd name="T4" fmla="*/ 329 w 703"/>
              <a:gd name="T5" fmla="*/ 487 h 487"/>
              <a:gd name="T6" fmla="*/ 703 w 703"/>
              <a:gd name="T7" fmla="*/ 243 h 487"/>
              <a:gd name="T8" fmla="*/ 329 w 703"/>
              <a:gd name="T9" fmla="*/ 0 h 487"/>
              <a:gd name="T10" fmla="*/ 329 w 703"/>
              <a:gd name="T11" fmla="*/ 107 h 487"/>
              <a:gd name="T12" fmla="*/ 0 w 703"/>
              <a:gd name="T13" fmla="*/ 107 h 487"/>
              <a:gd name="T14" fmla="*/ 0 w 703"/>
              <a:gd name="T15" fmla="*/ 380 h 487"/>
              <a:gd name="T16" fmla="*/ 0 w 703"/>
              <a:gd name="T17" fmla="*/ 24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3" h="487">
                <a:moveTo>
                  <a:pt x="0" y="380"/>
                </a:moveTo>
                <a:lnTo>
                  <a:pt x="329" y="380"/>
                </a:lnTo>
                <a:lnTo>
                  <a:pt x="329" y="487"/>
                </a:lnTo>
                <a:lnTo>
                  <a:pt x="703" y="243"/>
                </a:lnTo>
                <a:lnTo>
                  <a:pt x="329" y="0"/>
                </a:lnTo>
                <a:lnTo>
                  <a:pt x="329" y="107"/>
                </a:lnTo>
                <a:lnTo>
                  <a:pt x="0" y="107"/>
                </a:lnTo>
                <a:lnTo>
                  <a:pt x="0" y="380"/>
                </a:lnTo>
                <a:close/>
                <a:moveTo>
                  <a:pt x="0" y="243"/>
                </a:moveTo>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10" name="Freeform 11"/>
          <p:cNvSpPr/>
          <p:nvPr/>
        </p:nvSpPr>
        <p:spPr bwMode="auto">
          <a:xfrm>
            <a:off x="5133340" y="2359660"/>
            <a:ext cx="1323340" cy="1475105"/>
          </a:xfrm>
          <a:custGeom>
            <a:avLst/>
            <a:gdLst>
              <a:gd name="T0" fmla="*/ 1504 w 3008"/>
              <a:gd name="T1" fmla="*/ 0 h 3360"/>
              <a:gd name="T2" fmla="*/ 2256 w 3008"/>
              <a:gd name="T3" fmla="*/ 420 h 3360"/>
              <a:gd name="T4" fmla="*/ 3008 w 3008"/>
              <a:gd name="T5" fmla="*/ 840 h 3360"/>
              <a:gd name="T6" fmla="*/ 3008 w 3008"/>
              <a:gd name="T7" fmla="*/ 1680 h 3360"/>
              <a:gd name="T8" fmla="*/ 3008 w 3008"/>
              <a:gd name="T9" fmla="*/ 2520 h 3360"/>
              <a:gd name="T10" fmla="*/ 2256 w 3008"/>
              <a:gd name="T11" fmla="*/ 2940 h 3360"/>
              <a:gd name="T12" fmla="*/ 1504 w 3008"/>
              <a:gd name="T13" fmla="*/ 3360 h 3360"/>
              <a:gd name="T14" fmla="*/ 752 w 3008"/>
              <a:gd name="T15" fmla="*/ 2940 h 3360"/>
              <a:gd name="T16" fmla="*/ 0 w 3008"/>
              <a:gd name="T17" fmla="*/ 2520 h 3360"/>
              <a:gd name="T18" fmla="*/ 0 w 3008"/>
              <a:gd name="T19" fmla="*/ 1680 h 3360"/>
              <a:gd name="T20" fmla="*/ 0 w 3008"/>
              <a:gd name="T21" fmla="*/ 840 h 3360"/>
              <a:gd name="T22" fmla="*/ 752 w 3008"/>
              <a:gd name="T23" fmla="*/ 420 h 3360"/>
              <a:gd name="T24" fmla="*/ 1504 w 3008"/>
              <a:gd name="T25" fmla="*/ 0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08" h="3360">
                <a:moveTo>
                  <a:pt x="1504" y="0"/>
                </a:moveTo>
                <a:lnTo>
                  <a:pt x="2256" y="420"/>
                </a:lnTo>
                <a:lnTo>
                  <a:pt x="3008" y="840"/>
                </a:lnTo>
                <a:lnTo>
                  <a:pt x="3008" y="1680"/>
                </a:lnTo>
                <a:lnTo>
                  <a:pt x="3008" y="2520"/>
                </a:lnTo>
                <a:lnTo>
                  <a:pt x="2256" y="2940"/>
                </a:lnTo>
                <a:lnTo>
                  <a:pt x="1504" y="3360"/>
                </a:lnTo>
                <a:lnTo>
                  <a:pt x="752" y="2940"/>
                </a:lnTo>
                <a:lnTo>
                  <a:pt x="0" y="2520"/>
                </a:lnTo>
                <a:lnTo>
                  <a:pt x="0" y="1680"/>
                </a:lnTo>
                <a:lnTo>
                  <a:pt x="0" y="840"/>
                </a:lnTo>
                <a:lnTo>
                  <a:pt x="752" y="420"/>
                </a:lnTo>
                <a:lnTo>
                  <a:pt x="1504" y="0"/>
                </a:lnTo>
                <a:close/>
              </a:path>
            </a:pathLst>
          </a:custGeom>
          <a:solidFill>
            <a:schemeClr val="bg1"/>
          </a:solidFill>
          <a:ln>
            <a:noFill/>
          </a:ln>
        </p:spPr>
        <p:txBody>
          <a:bodyPr vert="horz" wrap="square" lIns="91440" tIns="45720" rIns="91440" bIns="45720" numCol="1" anchor="t" anchorCtr="0" compatLnSpc="1"/>
          <a:p>
            <a:endParaRPr lang="zh-CN" altLang="en-US"/>
          </a:p>
        </p:txBody>
      </p:sp>
      <p:sp>
        <p:nvSpPr>
          <p:cNvPr id="13" name="TextBox 1"/>
          <p:cNvSpPr>
            <a:spLocks noChangeArrowheads="1"/>
          </p:cNvSpPr>
          <p:nvPr/>
        </p:nvSpPr>
        <p:spPr bwMode="auto">
          <a:xfrm>
            <a:off x="5094605" y="2767330"/>
            <a:ext cx="1362075" cy="6591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en-US" altLang="zh-CN" sz="1800" b="1" dirty="0">
                <a:solidFill>
                  <a:schemeClr val="accent2"/>
                </a:solidFill>
                <a:latin typeface="+mj-ea"/>
                <a:ea typeface="微软雅黑" panose="020B0503020204020204" pitchFamily="34" charset="-122"/>
                <a:sym typeface="微软雅黑" panose="020B0503020204020204" pitchFamily="34" charset="-122"/>
              </a:rPr>
              <a:t>B</a:t>
            </a:r>
            <a:r>
              <a:rPr lang="zh-CN" altLang="en-US" sz="1800" b="1" dirty="0">
                <a:solidFill>
                  <a:schemeClr val="accent2"/>
                </a:solidFill>
                <a:latin typeface="+mj-ea"/>
                <a:ea typeface="微软雅黑" panose="020B0503020204020204" pitchFamily="34" charset="-122"/>
                <a:sym typeface="微软雅黑" panose="020B0503020204020204" pitchFamily="34" charset="-122"/>
              </a:rPr>
              <a:t>通过微信跳转淘宝买</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
        <p:nvSpPr>
          <p:cNvPr id="17" name="Freeform 14"/>
          <p:cNvSpPr>
            <a:spLocks noEditPoints="1"/>
          </p:cNvSpPr>
          <p:nvPr/>
        </p:nvSpPr>
        <p:spPr bwMode="auto">
          <a:xfrm>
            <a:off x="6527165" y="2979420"/>
            <a:ext cx="339090" cy="234315"/>
          </a:xfrm>
          <a:custGeom>
            <a:avLst/>
            <a:gdLst>
              <a:gd name="T0" fmla="*/ 0 w 703"/>
              <a:gd name="T1" fmla="*/ 380 h 487"/>
              <a:gd name="T2" fmla="*/ 329 w 703"/>
              <a:gd name="T3" fmla="*/ 380 h 487"/>
              <a:gd name="T4" fmla="*/ 329 w 703"/>
              <a:gd name="T5" fmla="*/ 487 h 487"/>
              <a:gd name="T6" fmla="*/ 703 w 703"/>
              <a:gd name="T7" fmla="*/ 243 h 487"/>
              <a:gd name="T8" fmla="*/ 329 w 703"/>
              <a:gd name="T9" fmla="*/ 0 h 487"/>
              <a:gd name="T10" fmla="*/ 329 w 703"/>
              <a:gd name="T11" fmla="*/ 107 h 487"/>
              <a:gd name="T12" fmla="*/ 0 w 703"/>
              <a:gd name="T13" fmla="*/ 107 h 487"/>
              <a:gd name="T14" fmla="*/ 0 w 703"/>
              <a:gd name="T15" fmla="*/ 380 h 487"/>
              <a:gd name="T16" fmla="*/ 0 w 703"/>
              <a:gd name="T17" fmla="*/ 24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3" h="487">
                <a:moveTo>
                  <a:pt x="0" y="380"/>
                </a:moveTo>
                <a:lnTo>
                  <a:pt x="329" y="380"/>
                </a:lnTo>
                <a:lnTo>
                  <a:pt x="329" y="487"/>
                </a:lnTo>
                <a:lnTo>
                  <a:pt x="703" y="243"/>
                </a:lnTo>
                <a:lnTo>
                  <a:pt x="329" y="0"/>
                </a:lnTo>
                <a:lnTo>
                  <a:pt x="329" y="107"/>
                </a:lnTo>
                <a:lnTo>
                  <a:pt x="0" y="107"/>
                </a:lnTo>
                <a:lnTo>
                  <a:pt x="0" y="380"/>
                </a:lnTo>
                <a:close/>
                <a:moveTo>
                  <a:pt x="0" y="243"/>
                </a:moveTo>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20" name="Freeform 11"/>
          <p:cNvSpPr/>
          <p:nvPr/>
        </p:nvSpPr>
        <p:spPr bwMode="auto">
          <a:xfrm>
            <a:off x="6866255" y="2358390"/>
            <a:ext cx="1323340" cy="1475105"/>
          </a:xfrm>
          <a:custGeom>
            <a:avLst/>
            <a:gdLst>
              <a:gd name="T0" fmla="*/ 1504 w 3008"/>
              <a:gd name="T1" fmla="*/ 0 h 3360"/>
              <a:gd name="T2" fmla="*/ 2256 w 3008"/>
              <a:gd name="T3" fmla="*/ 420 h 3360"/>
              <a:gd name="T4" fmla="*/ 3008 w 3008"/>
              <a:gd name="T5" fmla="*/ 840 h 3360"/>
              <a:gd name="T6" fmla="*/ 3008 w 3008"/>
              <a:gd name="T7" fmla="*/ 1680 h 3360"/>
              <a:gd name="T8" fmla="*/ 3008 w 3008"/>
              <a:gd name="T9" fmla="*/ 2520 h 3360"/>
              <a:gd name="T10" fmla="*/ 2256 w 3008"/>
              <a:gd name="T11" fmla="*/ 2940 h 3360"/>
              <a:gd name="T12" fmla="*/ 1504 w 3008"/>
              <a:gd name="T13" fmla="*/ 3360 h 3360"/>
              <a:gd name="T14" fmla="*/ 752 w 3008"/>
              <a:gd name="T15" fmla="*/ 2940 h 3360"/>
              <a:gd name="T16" fmla="*/ 0 w 3008"/>
              <a:gd name="T17" fmla="*/ 2520 h 3360"/>
              <a:gd name="T18" fmla="*/ 0 w 3008"/>
              <a:gd name="T19" fmla="*/ 1680 h 3360"/>
              <a:gd name="T20" fmla="*/ 0 w 3008"/>
              <a:gd name="T21" fmla="*/ 840 h 3360"/>
              <a:gd name="T22" fmla="*/ 752 w 3008"/>
              <a:gd name="T23" fmla="*/ 420 h 3360"/>
              <a:gd name="T24" fmla="*/ 1504 w 3008"/>
              <a:gd name="T25" fmla="*/ 0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08" h="3360">
                <a:moveTo>
                  <a:pt x="1504" y="0"/>
                </a:moveTo>
                <a:lnTo>
                  <a:pt x="2256" y="420"/>
                </a:lnTo>
                <a:lnTo>
                  <a:pt x="3008" y="840"/>
                </a:lnTo>
                <a:lnTo>
                  <a:pt x="3008" y="1680"/>
                </a:lnTo>
                <a:lnTo>
                  <a:pt x="3008" y="2520"/>
                </a:lnTo>
                <a:lnTo>
                  <a:pt x="2256" y="2940"/>
                </a:lnTo>
                <a:lnTo>
                  <a:pt x="1504" y="3360"/>
                </a:lnTo>
                <a:lnTo>
                  <a:pt x="752" y="2940"/>
                </a:lnTo>
                <a:lnTo>
                  <a:pt x="0" y="2520"/>
                </a:lnTo>
                <a:lnTo>
                  <a:pt x="0" y="1680"/>
                </a:lnTo>
                <a:lnTo>
                  <a:pt x="0" y="840"/>
                </a:lnTo>
                <a:lnTo>
                  <a:pt x="752" y="420"/>
                </a:lnTo>
                <a:lnTo>
                  <a:pt x="1504" y="0"/>
                </a:lnTo>
                <a:close/>
              </a:path>
            </a:pathLst>
          </a:custGeom>
          <a:solidFill>
            <a:schemeClr val="bg1"/>
          </a:solidFill>
          <a:ln>
            <a:noFill/>
          </a:ln>
        </p:spPr>
        <p:txBody>
          <a:bodyPr vert="horz" wrap="square" lIns="91440" tIns="45720" rIns="91440" bIns="45720" numCol="1" anchor="t" anchorCtr="0" compatLnSpc="1"/>
          <a:p>
            <a:endParaRPr lang="zh-CN" altLang="en-US"/>
          </a:p>
        </p:txBody>
      </p:sp>
      <p:sp>
        <p:nvSpPr>
          <p:cNvPr id="21" name="TextBox 1"/>
          <p:cNvSpPr>
            <a:spLocks noChangeArrowheads="1"/>
          </p:cNvSpPr>
          <p:nvPr/>
        </p:nvSpPr>
        <p:spPr bwMode="auto">
          <a:xfrm>
            <a:off x="6898640" y="2903220"/>
            <a:ext cx="1258570"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b="1" dirty="0">
                <a:solidFill>
                  <a:schemeClr val="accent2"/>
                </a:solidFill>
                <a:latin typeface="+mj-ea"/>
                <a:ea typeface="微软雅黑" panose="020B0503020204020204" pitchFamily="34" charset="-122"/>
                <a:sym typeface="微软雅黑" panose="020B0503020204020204" pitchFamily="34" charset="-122"/>
              </a:rPr>
              <a:t>交易成功</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22" name="Freeform 14"/>
          <p:cNvSpPr>
            <a:spLocks noEditPoints="1"/>
          </p:cNvSpPr>
          <p:nvPr/>
        </p:nvSpPr>
        <p:spPr bwMode="auto">
          <a:xfrm>
            <a:off x="8366125" y="2981325"/>
            <a:ext cx="339090" cy="234315"/>
          </a:xfrm>
          <a:custGeom>
            <a:avLst/>
            <a:gdLst>
              <a:gd name="T0" fmla="*/ 0 w 703"/>
              <a:gd name="T1" fmla="*/ 380 h 487"/>
              <a:gd name="T2" fmla="*/ 329 w 703"/>
              <a:gd name="T3" fmla="*/ 380 h 487"/>
              <a:gd name="T4" fmla="*/ 329 w 703"/>
              <a:gd name="T5" fmla="*/ 487 h 487"/>
              <a:gd name="T6" fmla="*/ 703 w 703"/>
              <a:gd name="T7" fmla="*/ 243 h 487"/>
              <a:gd name="T8" fmla="*/ 329 w 703"/>
              <a:gd name="T9" fmla="*/ 0 h 487"/>
              <a:gd name="T10" fmla="*/ 329 w 703"/>
              <a:gd name="T11" fmla="*/ 107 h 487"/>
              <a:gd name="T12" fmla="*/ 0 w 703"/>
              <a:gd name="T13" fmla="*/ 107 h 487"/>
              <a:gd name="T14" fmla="*/ 0 w 703"/>
              <a:gd name="T15" fmla="*/ 380 h 487"/>
              <a:gd name="T16" fmla="*/ 0 w 703"/>
              <a:gd name="T17" fmla="*/ 24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3" h="487">
                <a:moveTo>
                  <a:pt x="0" y="380"/>
                </a:moveTo>
                <a:lnTo>
                  <a:pt x="329" y="380"/>
                </a:lnTo>
                <a:lnTo>
                  <a:pt x="329" y="487"/>
                </a:lnTo>
                <a:lnTo>
                  <a:pt x="703" y="243"/>
                </a:lnTo>
                <a:lnTo>
                  <a:pt x="329" y="0"/>
                </a:lnTo>
                <a:lnTo>
                  <a:pt x="329" y="107"/>
                </a:lnTo>
                <a:lnTo>
                  <a:pt x="0" y="107"/>
                </a:lnTo>
                <a:lnTo>
                  <a:pt x="0" y="380"/>
                </a:lnTo>
                <a:close/>
                <a:moveTo>
                  <a:pt x="0" y="243"/>
                </a:moveTo>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27" name="Freeform 11"/>
          <p:cNvSpPr/>
          <p:nvPr/>
        </p:nvSpPr>
        <p:spPr bwMode="auto">
          <a:xfrm>
            <a:off x="8705215" y="2360295"/>
            <a:ext cx="1323340" cy="1475105"/>
          </a:xfrm>
          <a:custGeom>
            <a:avLst/>
            <a:gdLst>
              <a:gd name="T0" fmla="*/ 1504 w 3008"/>
              <a:gd name="T1" fmla="*/ 0 h 3360"/>
              <a:gd name="T2" fmla="*/ 2256 w 3008"/>
              <a:gd name="T3" fmla="*/ 420 h 3360"/>
              <a:gd name="T4" fmla="*/ 3008 w 3008"/>
              <a:gd name="T5" fmla="*/ 840 h 3360"/>
              <a:gd name="T6" fmla="*/ 3008 w 3008"/>
              <a:gd name="T7" fmla="*/ 1680 h 3360"/>
              <a:gd name="T8" fmla="*/ 3008 w 3008"/>
              <a:gd name="T9" fmla="*/ 2520 h 3360"/>
              <a:gd name="T10" fmla="*/ 2256 w 3008"/>
              <a:gd name="T11" fmla="*/ 2940 h 3360"/>
              <a:gd name="T12" fmla="*/ 1504 w 3008"/>
              <a:gd name="T13" fmla="*/ 3360 h 3360"/>
              <a:gd name="T14" fmla="*/ 752 w 3008"/>
              <a:gd name="T15" fmla="*/ 2940 h 3360"/>
              <a:gd name="T16" fmla="*/ 0 w 3008"/>
              <a:gd name="T17" fmla="*/ 2520 h 3360"/>
              <a:gd name="T18" fmla="*/ 0 w 3008"/>
              <a:gd name="T19" fmla="*/ 1680 h 3360"/>
              <a:gd name="T20" fmla="*/ 0 w 3008"/>
              <a:gd name="T21" fmla="*/ 840 h 3360"/>
              <a:gd name="T22" fmla="*/ 752 w 3008"/>
              <a:gd name="T23" fmla="*/ 420 h 3360"/>
              <a:gd name="T24" fmla="*/ 1504 w 3008"/>
              <a:gd name="T25" fmla="*/ 0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08" h="3360">
                <a:moveTo>
                  <a:pt x="1504" y="0"/>
                </a:moveTo>
                <a:lnTo>
                  <a:pt x="2256" y="420"/>
                </a:lnTo>
                <a:lnTo>
                  <a:pt x="3008" y="840"/>
                </a:lnTo>
                <a:lnTo>
                  <a:pt x="3008" y="1680"/>
                </a:lnTo>
                <a:lnTo>
                  <a:pt x="3008" y="2520"/>
                </a:lnTo>
                <a:lnTo>
                  <a:pt x="2256" y="2940"/>
                </a:lnTo>
                <a:lnTo>
                  <a:pt x="1504" y="3360"/>
                </a:lnTo>
                <a:lnTo>
                  <a:pt x="752" y="2940"/>
                </a:lnTo>
                <a:lnTo>
                  <a:pt x="0" y="2520"/>
                </a:lnTo>
                <a:lnTo>
                  <a:pt x="0" y="1680"/>
                </a:lnTo>
                <a:lnTo>
                  <a:pt x="0" y="840"/>
                </a:lnTo>
                <a:lnTo>
                  <a:pt x="752" y="420"/>
                </a:lnTo>
                <a:lnTo>
                  <a:pt x="1504" y="0"/>
                </a:lnTo>
                <a:close/>
              </a:path>
            </a:pathLst>
          </a:custGeom>
          <a:solidFill>
            <a:schemeClr val="bg1"/>
          </a:solidFill>
          <a:ln>
            <a:noFill/>
          </a:ln>
        </p:spPr>
        <p:txBody>
          <a:bodyPr vert="horz" wrap="square" lIns="91440" tIns="45720" rIns="91440" bIns="45720" numCol="1" anchor="t" anchorCtr="0" compatLnSpc="1"/>
          <a:p>
            <a:endParaRPr lang="zh-CN" altLang="en-US"/>
          </a:p>
        </p:txBody>
      </p:sp>
      <p:sp>
        <p:nvSpPr>
          <p:cNvPr id="29" name="TextBox 1"/>
          <p:cNvSpPr>
            <a:spLocks noChangeArrowheads="1"/>
          </p:cNvSpPr>
          <p:nvPr/>
        </p:nvSpPr>
        <p:spPr bwMode="auto">
          <a:xfrm>
            <a:off x="8705215" y="2767965"/>
            <a:ext cx="1375410" cy="6591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en-US" altLang="zh-CN" sz="1800" b="1" dirty="0">
                <a:solidFill>
                  <a:schemeClr val="accent2"/>
                </a:solidFill>
                <a:latin typeface="+mj-ea"/>
                <a:ea typeface="微软雅黑" panose="020B0503020204020204" pitchFamily="34" charset="-122"/>
                <a:sym typeface="微软雅黑" panose="020B0503020204020204" pitchFamily="34" charset="-122"/>
              </a:rPr>
              <a:t>A</a:t>
            </a:r>
            <a:r>
              <a:rPr lang="zh-CN" altLang="en-US" sz="1800" b="1" dirty="0">
                <a:solidFill>
                  <a:schemeClr val="accent2"/>
                </a:solidFill>
                <a:latin typeface="+mj-ea"/>
                <a:ea typeface="微软雅黑" panose="020B0503020204020204" pitchFamily="34" charset="-122"/>
                <a:sym typeface="微软雅黑" panose="020B0503020204020204" pitchFamily="34" charset="-122"/>
              </a:rPr>
              <a:t>获得微信红包转账</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altLang="en-US" b="1" dirty="0">
                <a:solidFill>
                  <a:schemeClr val="accent1"/>
                </a:solidFill>
                <a:latin typeface="微软雅黑" panose="020B0503020204020204" pitchFamily="34" charset="-122"/>
                <a:ea typeface="微软雅黑" panose="020B0503020204020204" pitchFamily="34" charset="-122"/>
              </a:rPr>
              <a:t>店铺投射</a:t>
            </a:r>
            <a:endParaRPr lang="zh-CN" altLang="en-US"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 name="Freeform 5"/>
          <p:cNvSpPr/>
          <p:nvPr/>
        </p:nvSpPr>
        <p:spPr bwMode="auto">
          <a:xfrm>
            <a:off x="3145790" y="2705100"/>
            <a:ext cx="1384300" cy="765810"/>
          </a:xfrm>
          <a:custGeom>
            <a:avLst/>
            <a:gdLst>
              <a:gd name="T0" fmla="*/ 167 w 2547"/>
              <a:gd name="T1" fmla="*/ 0 h 2110"/>
              <a:gd name="T2" fmla="*/ 2380 w 2547"/>
              <a:gd name="T3" fmla="*/ 0 h 2110"/>
              <a:gd name="T4" fmla="*/ 2547 w 2547"/>
              <a:gd name="T5" fmla="*/ 168 h 2110"/>
              <a:gd name="T6" fmla="*/ 2547 w 2547"/>
              <a:gd name="T7" fmla="*/ 1943 h 2110"/>
              <a:gd name="T8" fmla="*/ 2380 w 2547"/>
              <a:gd name="T9" fmla="*/ 2110 h 2110"/>
              <a:gd name="T10" fmla="*/ 167 w 2547"/>
              <a:gd name="T11" fmla="*/ 2110 h 2110"/>
              <a:gd name="T12" fmla="*/ 0 w 2547"/>
              <a:gd name="T13" fmla="*/ 1943 h 2110"/>
              <a:gd name="T14" fmla="*/ 0 w 2547"/>
              <a:gd name="T15" fmla="*/ 168 h 2110"/>
              <a:gd name="T16" fmla="*/ 167 w 2547"/>
              <a:gd name="T17" fmla="*/ 0 h 2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7" h="2110">
                <a:moveTo>
                  <a:pt x="167" y="0"/>
                </a:moveTo>
                <a:lnTo>
                  <a:pt x="2380" y="0"/>
                </a:lnTo>
                <a:cubicBezTo>
                  <a:pt x="2472" y="0"/>
                  <a:pt x="2547" y="76"/>
                  <a:pt x="2547" y="168"/>
                </a:cubicBezTo>
                <a:lnTo>
                  <a:pt x="2547" y="1943"/>
                </a:lnTo>
                <a:cubicBezTo>
                  <a:pt x="2547" y="2035"/>
                  <a:pt x="2472" y="2110"/>
                  <a:pt x="2380" y="2110"/>
                </a:cubicBezTo>
                <a:lnTo>
                  <a:pt x="167" y="2110"/>
                </a:lnTo>
                <a:cubicBezTo>
                  <a:pt x="75" y="2110"/>
                  <a:pt x="0" y="2035"/>
                  <a:pt x="0" y="1943"/>
                </a:cubicBezTo>
                <a:lnTo>
                  <a:pt x="0" y="168"/>
                </a:lnTo>
                <a:cubicBezTo>
                  <a:pt x="0" y="76"/>
                  <a:pt x="75" y="0"/>
                  <a:pt x="167" y="0"/>
                </a:cubicBezTo>
                <a:close/>
              </a:path>
            </a:pathLst>
          </a:custGeom>
          <a:solidFill>
            <a:schemeClr val="tx1"/>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 name="Freeform 6"/>
          <p:cNvSpPr/>
          <p:nvPr/>
        </p:nvSpPr>
        <p:spPr bwMode="auto">
          <a:xfrm>
            <a:off x="5006340" y="1787525"/>
            <a:ext cx="1292860" cy="398145"/>
          </a:xfrm>
          <a:custGeom>
            <a:avLst/>
            <a:gdLst>
              <a:gd name="T0" fmla="*/ 61 w 2599"/>
              <a:gd name="T1" fmla="*/ 0 h 734"/>
              <a:gd name="T2" fmla="*/ 2538 w 2599"/>
              <a:gd name="T3" fmla="*/ 0 h 734"/>
              <a:gd name="T4" fmla="*/ 2599 w 2599"/>
              <a:gd name="T5" fmla="*/ 61 h 734"/>
              <a:gd name="T6" fmla="*/ 2599 w 2599"/>
              <a:gd name="T7" fmla="*/ 673 h 734"/>
              <a:gd name="T8" fmla="*/ 2538 w 2599"/>
              <a:gd name="T9" fmla="*/ 734 h 734"/>
              <a:gd name="T10" fmla="*/ 61 w 2599"/>
              <a:gd name="T11" fmla="*/ 734 h 734"/>
              <a:gd name="T12" fmla="*/ 0 w 2599"/>
              <a:gd name="T13" fmla="*/ 673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8"/>
                  <a:pt x="2599" y="61"/>
                </a:cubicBezTo>
                <a:lnTo>
                  <a:pt x="2599" y="673"/>
                </a:lnTo>
                <a:cubicBezTo>
                  <a:pt x="2599" y="706"/>
                  <a:pt x="2572" y="734"/>
                  <a:pt x="2538" y="734"/>
                </a:cubicBezTo>
                <a:lnTo>
                  <a:pt x="61" y="734"/>
                </a:lnTo>
                <a:cubicBezTo>
                  <a:pt x="27" y="734"/>
                  <a:pt x="0" y="706"/>
                  <a:pt x="0" y="673"/>
                </a:cubicBezTo>
                <a:lnTo>
                  <a:pt x="0" y="61"/>
                </a:lnTo>
                <a:cubicBezTo>
                  <a:pt x="0" y="28"/>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12" name="Freeform 7"/>
          <p:cNvSpPr/>
          <p:nvPr/>
        </p:nvSpPr>
        <p:spPr bwMode="auto">
          <a:xfrm>
            <a:off x="5006340" y="3988435"/>
            <a:ext cx="1292860" cy="39814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grpSp>
        <p:nvGrpSpPr>
          <p:cNvPr id="59" name="组合 58"/>
          <p:cNvGrpSpPr/>
          <p:nvPr/>
        </p:nvGrpSpPr>
        <p:grpSpPr>
          <a:xfrm>
            <a:off x="4530090" y="1983740"/>
            <a:ext cx="476250" cy="2208530"/>
            <a:chOff x="2655888" y="2590800"/>
            <a:chExt cx="622300" cy="2878138"/>
          </a:xfrm>
        </p:grpSpPr>
        <p:sp>
          <p:nvSpPr>
            <p:cNvPr id="14"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5"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6"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8"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48" name="TextBox 1"/>
          <p:cNvSpPr>
            <a:spLocks noChangeArrowheads="1"/>
          </p:cNvSpPr>
          <p:nvPr/>
        </p:nvSpPr>
        <p:spPr bwMode="auto">
          <a:xfrm>
            <a:off x="3208020" y="2895600"/>
            <a:ext cx="126047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800" b="1" dirty="0">
                <a:solidFill>
                  <a:schemeClr val="accent2"/>
                </a:solidFill>
                <a:latin typeface="+mj-ea"/>
                <a:ea typeface="微软雅黑" panose="020B0503020204020204" pitchFamily="34" charset="-122"/>
                <a:sym typeface="微软雅黑" panose="020B0503020204020204" pitchFamily="34" charset="-122"/>
              </a:rPr>
              <a:t>店铺投射</a:t>
            </a:r>
            <a:endParaRPr lang="zh-CN" altLang="en-US" sz="1800" b="1" dirty="0">
              <a:solidFill>
                <a:schemeClr val="accent2"/>
              </a:solidFill>
              <a:latin typeface="+mj-ea"/>
              <a:ea typeface="微软雅黑" panose="020B0503020204020204" pitchFamily="34" charset="-122"/>
              <a:sym typeface="微软雅黑" panose="020B0503020204020204" pitchFamily="34" charset="-122"/>
            </a:endParaRPr>
          </a:p>
        </p:txBody>
      </p:sp>
      <p:sp>
        <p:nvSpPr>
          <p:cNvPr id="49" name="TextBox 1"/>
          <p:cNvSpPr>
            <a:spLocks noChangeArrowheads="1"/>
          </p:cNvSpPr>
          <p:nvPr/>
        </p:nvSpPr>
        <p:spPr bwMode="auto">
          <a:xfrm>
            <a:off x="5081270" y="1787525"/>
            <a:ext cx="1148715"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smtClean="0">
                <a:solidFill>
                  <a:schemeClr val="accent2"/>
                </a:solidFill>
                <a:latin typeface="+mj-ea"/>
                <a:ea typeface="微软雅黑" panose="020B0503020204020204" pitchFamily="34" charset="-122"/>
                <a:sym typeface="微软雅黑" panose="020B0503020204020204" pitchFamily="34" charset="-122"/>
              </a:rPr>
              <a:t>投射方式</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sp>
        <p:nvSpPr>
          <p:cNvPr id="50" name="TextBox 1"/>
          <p:cNvSpPr>
            <a:spLocks noChangeArrowheads="1"/>
          </p:cNvSpPr>
          <p:nvPr/>
        </p:nvSpPr>
        <p:spPr bwMode="auto">
          <a:xfrm>
            <a:off x="5093335" y="3995420"/>
            <a:ext cx="1136650" cy="3848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sz="1800" dirty="0">
                <a:solidFill>
                  <a:schemeClr val="accent2"/>
                </a:solidFill>
                <a:latin typeface="+mj-ea"/>
                <a:ea typeface="微软雅黑" panose="020B0503020204020204" pitchFamily="34" charset="-122"/>
                <a:sym typeface="微软雅黑" panose="020B0503020204020204" pitchFamily="34" charset="-122"/>
              </a:rPr>
              <a:t>带来价值</a:t>
            </a:r>
            <a:endParaRPr lang="zh-CN" sz="1800" dirty="0">
              <a:solidFill>
                <a:schemeClr val="accent2"/>
              </a:solidFill>
              <a:latin typeface="+mj-ea"/>
              <a:ea typeface="微软雅黑" panose="020B0503020204020204" pitchFamily="34" charset="-122"/>
              <a:sym typeface="微软雅黑" panose="020B0503020204020204" pitchFamily="34" charset="-122"/>
            </a:endParaRPr>
          </a:p>
        </p:txBody>
      </p:sp>
      <p:grpSp>
        <p:nvGrpSpPr>
          <p:cNvPr id="39" name="组合 38"/>
          <p:cNvGrpSpPr/>
          <p:nvPr/>
        </p:nvGrpSpPr>
        <p:grpSpPr>
          <a:xfrm>
            <a:off x="6299200" y="1174115"/>
            <a:ext cx="346075" cy="1610995"/>
            <a:chOff x="2655888" y="2590800"/>
            <a:chExt cx="622300" cy="2878138"/>
          </a:xfrm>
        </p:grpSpPr>
        <p:sp>
          <p:nvSpPr>
            <p:cNvPr id="40"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41"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46"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47"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cxnSp>
        <p:nvCxnSpPr>
          <p:cNvPr id="57" name="直接连接符 56"/>
          <p:cNvCxnSpPr/>
          <p:nvPr/>
        </p:nvCxnSpPr>
        <p:spPr>
          <a:xfrm>
            <a:off x="6452870" y="1976755"/>
            <a:ext cx="192405" cy="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60" name="Freeform 7"/>
          <p:cNvSpPr/>
          <p:nvPr/>
        </p:nvSpPr>
        <p:spPr bwMode="auto">
          <a:xfrm>
            <a:off x="6645275" y="103632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61" name="Freeform 7"/>
          <p:cNvSpPr/>
          <p:nvPr/>
        </p:nvSpPr>
        <p:spPr bwMode="auto">
          <a:xfrm>
            <a:off x="6645275" y="1847215"/>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62" name="Freeform 7"/>
          <p:cNvSpPr/>
          <p:nvPr/>
        </p:nvSpPr>
        <p:spPr bwMode="auto">
          <a:xfrm>
            <a:off x="6645275" y="264160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63" name="TextBox 1"/>
          <p:cNvSpPr>
            <a:spLocks noChangeArrowheads="1"/>
          </p:cNvSpPr>
          <p:nvPr/>
        </p:nvSpPr>
        <p:spPr bwMode="auto">
          <a:xfrm>
            <a:off x="6616065" y="101600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全店移植</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64" name="TextBox 1"/>
          <p:cNvSpPr>
            <a:spLocks noChangeArrowheads="1"/>
          </p:cNvSpPr>
          <p:nvPr/>
        </p:nvSpPr>
        <p:spPr bwMode="auto">
          <a:xfrm>
            <a:off x="6616065" y="1820545"/>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微信跳转</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65" name="TextBox 1"/>
          <p:cNvSpPr>
            <a:spLocks noChangeArrowheads="1"/>
          </p:cNvSpPr>
          <p:nvPr/>
        </p:nvSpPr>
        <p:spPr bwMode="auto">
          <a:xfrm>
            <a:off x="6616065" y="262128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全盘数据</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grpSp>
        <p:nvGrpSpPr>
          <p:cNvPr id="66" name="组合 65"/>
          <p:cNvGrpSpPr/>
          <p:nvPr/>
        </p:nvGrpSpPr>
        <p:grpSpPr>
          <a:xfrm>
            <a:off x="7548245" y="1976755"/>
            <a:ext cx="346075" cy="1610995"/>
            <a:chOff x="2655888" y="2590800"/>
            <a:chExt cx="622300" cy="2878138"/>
          </a:xfrm>
        </p:grpSpPr>
        <p:sp>
          <p:nvSpPr>
            <p:cNvPr id="67"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8"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9"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70"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71" name="Freeform 7"/>
          <p:cNvSpPr/>
          <p:nvPr/>
        </p:nvSpPr>
        <p:spPr bwMode="auto">
          <a:xfrm>
            <a:off x="7894320" y="184023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72" name="TextBox 1"/>
          <p:cNvSpPr>
            <a:spLocks noChangeArrowheads="1"/>
          </p:cNvSpPr>
          <p:nvPr/>
        </p:nvSpPr>
        <p:spPr bwMode="auto">
          <a:xfrm>
            <a:off x="7865110" y="181991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en-US" altLang="zh-CN" sz="1400" dirty="0">
                <a:solidFill>
                  <a:schemeClr val="accent2"/>
                </a:solidFill>
                <a:latin typeface="+mj-ea"/>
                <a:ea typeface="微软雅黑" panose="020B0503020204020204" pitchFamily="34" charset="-122"/>
                <a:sym typeface="微软雅黑" panose="020B0503020204020204" pitchFamily="34" charset="-122"/>
              </a:rPr>
              <a:t>UV</a:t>
            </a:r>
            <a:endParaRPr lang="en-US" altLang="zh-CN" sz="1400" dirty="0">
              <a:solidFill>
                <a:schemeClr val="accent2"/>
              </a:solidFill>
              <a:latin typeface="+mj-ea"/>
              <a:ea typeface="微软雅黑" panose="020B0503020204020204" pitchFamily="34" charset="-122"/>
              <a:sym typeface="微软雅黑" panose="020B0503020204020204" pitchFamily="34" charset="-122"/>
            </a:endParaRPr>
          </a:p>
        </p:txBody>
      </p:sp>
      <p:cxnSp>
        <p:nvCxnSpPr>
          <p:cNvPr id="76" name="直接连接符 75"/>
          <p:cNvCxnSpPr/>
          <p:nvPr/>
        </p:nvCxnSpPr>
        <p:spPr>
          <a:xfrm>
            <a:off x="7701915" y="2353945"/>
            <a:ext cx="192405" cy="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81" name="直接连接符 80"/>
          <p:cNvCxnSpPr/>
          <p:nvPr/>
        </p:nvCxnSpPr>
        <p:spPr>
          <a:xfrm>
            <a:off x="7704455" y="3164840"/>
            <a:ext cx="192405" cy="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82" name="Freeform 7"/>
          <p:cNvSpPr/>
          <p:nvPr/>
        </p:nvSpPr>
        <p:spPr bwMode="auto">
          <a:xfrm>
            <a:off x="7894320" y="224282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83" name="TextBox 1"/>
          <p:cNvSpPr>
            <a:spLocks noChangeArrowheads="1"/>
          </p:cNvSpPr>
          <p:nvPr/>
        </p:nvSpPr>
        <p:spPr bwMode="auto">
          <a:xfrm>
            <a:off x="7865110" y="222250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en-US" altLang="zh-CN" sz="1400" dirty="0">
                <a:solidFill>
                  <a:schemeClr val="accent2"/>
                </a:solidFill>
                <a:latin typeface="+mj-ea"/>
                <a:ea typeface="微软雅黑" panose="020B0503020204020204" pitchFamily="34" charset="-122"/>
                <a:sym typeface="微软雅黑" panose="020B0503020204020204" pitchFamily="34" charset="-122"/>
              </a:rPr>
              <a:t>PV</a:t>
            </a:r>
            <a:endParaRPr lang="en-US" altLang="zh-CN" sz="1400" dirty="0">
              <a:solidFill>
                <a:schemeClr val="accent2"/>
              </a:solidFill>
              <a:latin typeface="+mj-ea"/>
              <a:ea typeface="微软雅黑" panose="020B0503020204020204" pitchFamily="34" charset="-122"/>
              <a:sym typeface="微软雅黑" panose="020B0503020204020204" pitchFamily="34" charset="-122"/>
            </a:endParaRPr>
          </a:p>
        </p:txBody>
      </p:sp>
      <p:cxnSp>
        <p:nvCxnSpPr>
          <p:cNvPr id="84" name="直接连接符 83"/>
          <p:cNvCxnSpPr/>
          <p:nvPr/>
        </p:nvCxnSpPr>
        <p:spPr>
          <a:xfrm>
            <a:off x="7694930" y="2779395"/>
            <a:ext cx="192405" cy="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85" name="Freeform 7"/>
          <p:cNvSpPr/>
          <p:nvPr/>
        </p:nvSpPr>
        <p:spPr bwMode="auto">
          <a:xfrm>
            <a:off x="7894955" y="2616835"/>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86" name="TextBox 1"/>
          <p:cNvSpPr>
            <a:spLocks noChangeArrowheads="1"/>
          </p:cNvSpPr>
          <p:nvPr/>
        </p:nvSpPr>
        <p:spPr bwMode="auto">
          <a:xfrm>
            <a:off x="7865745" y="2596515"/>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停留时间</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87" name="Freeform 7"/>
          <p:cNvSpPr/>
          <p:nvPr/>
        </p:nvSpPr>
        <p:spPr bwMode="auto">
          <a:xfrm>
            <a:off x="7894955" y="301117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88" name="TextBox 1"/>
          <p:cNvSpPr>
            <a:spLocks noChangeArrowheads="1"/>
          </p:cNvSpPr>
          <p:nvPr/>
        </p:nvSpPr>
        <p:spPr bwMode="auto">
          <a:xfrm>
            <a:off x="7865745" y="299085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转化率</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89" name="Freeform 7"/>
          <p:cNvSpPr/>
          <p:nvPr/>
        </p:nvSpPr>
        <p:spPr bwMode="auto">
          <a:xfrm>
            <a:off x="7886065" y="3444875"/>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0" name="TextBox 1"/>
          <p:cNvSpPr>
            <a:spLocks noChangeArrowheads="1"/>
          </p:cNvSpPr>
          <p:nvPr/>
        </p:nvSpPr>
        <p:spPr bwMode="auto">
          <a:xfrm>
            <a:off x="7856855" y="3424555"/>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en-US" altLang="zh-CN" sz="1400" dirty="0">
                <a:solidFill>
                  <a:schemeClr val="accent2"/>
                </a:solidFill>
                <a:latin typeface="+mj-ea"/>
                <a:ea typeface="微软雅黑" panose="020B0503020204020204" pitchFamily="34" charset="-122"/>
                <a:sym typeface="微软雅黑" panose="020B0503020204020204" pitchFamily="34" charset="-122"/>
              </a:rPr>
              <a:t>..........</a:t>
            </a:r>
            <a:endParaRPr lang="en-US" altLang="zh-CN" sz="1400" dirty="0">
              <a:solidFill>
                <a:schemeClr val="accent2"/>
              </a:solidFill>
              <a:latin typeface="+mj-ea"/>
              <a:ea typeface="微软雅黑" panose="020B0503020204020204" pitchFamily="34" charset="-122"/>
              <a:sym typeface="微软雅黑" panose="020B0503020204020204" pitchFamily="34" charset="-122"/>
            </a:endParaRPr>
          </a:p>
        </p:txBody>
      </p:sp>
      <p:grpSp>
        <p:nvGrpSpPr>
          <p:cNvPr id="91" name="组合 90"/>
          <p:cNvGrpSpPr/>
          <p:nvPr/>
        </p:nvGrpSpPr>
        <p:grpSpPr>
          <a:xfrm>
            <a:off x="6299200" y="3418205"/>
            <a:ext cx="346075" cy="1610995"/>
            <a:chOff x="2655888" y="2590800"/>
            <a:chExt cx="622300" cy="2878138"/>
          </a:xfrm>
        </p:grpSpPr>
        <p:sp>
          <p:nvSpPr>
            <p:cNvPr id="92" name="Line 8"/>
            <p:cNvSpPr>
              <a:spLocks noChangeShapeType="1"/>
            </p:cNvSpPr>
            <p:nvPr/>
          </p:nvSpPr>
          <p:spPr bwMode="auto">
            <a:xfrm>
              <a:off x="2930525" y="2590800"/>
              <a:ext cx="0" cy="2878138"/>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93" name="Line 9"/>
            <p:cNvSpPr>
              <a:spLocks noChangeShapeType="1"/>
            </p:cNvSpPr>
            <p:nvPr/>
          </p:nvSpPr>
          <p:spPr bwMode="auto">
            <a:xfrm>
              <a:off x="2930525" y="2593975"/>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94" name="Line 10"/>
            <p:cNvSpPr>
              <a:spLocks noChangeShapeType="1"/>
            </p:cNvSpPr>
            <p:nvPr/>
          </p:nvSpPr>
          <p:spPr bwMode="auto">
            <a:xfrm>
              <a:off x="2930525" y="5462588"/>
              <a:ext cx="347663"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95" name="Line 11"/>
            <p:cNvSpPr>
              <a:spLocks noChangeShapeType="1"/>
            </p:cNvSpPr>
            <p:nvPr/>
          </p:nvSpPr>
          <p:spPr bwMode="auto">
            <a:xfrm>
              <a:off x="2655888" y="4024313"/>
              <a:ext cx="276225"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cxnSp>
        <p:nvCxnSpPr>
          <p:cNvPr id="96" name="直接连接符 95"/>
          <p:cNvCxnSpPr/>
          <p:nvPr/>
        </p:nvCxnSpPr>
        <p:spPr>
          <a:xfrm>
            <a:off x="6452870" y="4220845"/>
            <a:ext cx="192405" cy="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97" name="Freeform 7"/>
          <p:cNvSpPr/>
          <p:nvPr/>
        </p:nvSpPr>
        <p:spPr bwMode="auto">
          <a:xfrm>
            <a:off x="6645275" y="328041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8" name="Freeform 7"/>
          <p:cNvSpPr/>
          <p:nvPr/>
        </p:nvSpPr>
        <p:spPr bwMode="auto">
          <a:xfrm>
            <a:off x="6645275" y="4091305"/>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99" name="Freeform 7"/>
          <p:cNvSpPr/>
          <p:nvPr/>
        </p:nvSpPr>
        <p:spPr bwMode="auto">
          <a:xfrm>
            <a:off x="6645275" y="4885690"/>
            <a:ext cx="906145" cy="278765"/>
          </a:xfrm>
          <a:custGeom>
            <a:avLst/>
            <a:gdLst>
              <a:gd name="T0" fmla="*/ 61 w 2599"/>
              <a:gd name="T1" fmla="*/ 0 h 734"/>
              <a:gd name="T2" fmla="*/ 2538 w 2599"/>
              <a:gd name="T3" fmla="*/ 0 h 734"/>
              <a:gd name="T4" fmla="*/ 2599 w 2599"/>
              <a:gd name="T5" fmla="*/ 61 h 734"/>
              <a:gd name="T6" fmla="*/ 2599 w 2599"/>
              <a:gd name="T7" fmla="*/ 672 h 734"/>
              <a:gd name="T8" fmla="*/ 2538 w 2599"/>
              <a:gd name="T9" fmla="*/ 734 h 734"/>
              <a:gd name="T10" fmla="*/ 61 w 2599"/>
              <a:gd name="T11" fmla="*/ 734 h 734"/>
              <a:gd name="T12" fmla="*/ 0 w 2599"/>
              <a:gd name="T13" fmla="*/ 672 h 734"/>
              <a:gd name="T14" fmla="*/ 0 w 2599"/>
              <a:gd name="T15" fmla="*/ 61 h 734"/>
              <a:gd name="T16" fmla="*/ 61 w 2599"/>
              <a:gd name="T17" fmla="*/ 0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9" h="734">
                <a:moveTo>
                  <a:pt x="61" y="0"/>
                </a:moveTo>
                <a:lnTo>
                  <a:pt x="2538" y="0"/>
                </a:lnTo>
                <a:cubicBezTo>
                  <a:pt x="2572" y="0"/>
                  <a:pt x="2599" y="27"/>
                  <a:pt x="2599" y="61"/>
                </a:cubicBezTo>
                <a:lnTo>
                  <a:pt x="2599" y="672"/>
                </a:lnTo>
                <a:cubicBezTo>
                  <a:pt x="2599" y="706"/>
                  <a:pt x="2572" y="734"/>
                  <a:pt x="2538" y="734"/>
                </a:cubicBezTo>
                <a:lnTo>
                  <a:pt x="61" y="734"/>
                </a:lnTo>
                <a:cubicBezTo>
                  <a:pt x="27" y="734"/>
                  <a:pt x="0" y="706"/>
                  <a:pt x="0" y="672"/>
                </a:cubicBezTo>
                <a:lnTo>
                  <a:pt x="0" y="61"/>
                </a:lnTo>
                <a:cubicBezTo>
                  <a:pt x="0" y="27"/>
                  <a:pt x="27" y="0"/>
                  <a:pt x="61" y="0"/>
                </a:cubicBezTo>
                <a:close/>
              </a:path>
            </a:pathLst>
          </a:custGeom>
          <a:solidFill>
            <a:schemeClr val="accent4"/>
          </a:solidFill>
          <a:ln w="12700" cap="flat">
            <a:solidFill>
              <a:schemeClr val="accent1">
                <a:lumMod val="60000"/>
                <a:lumOff val="40000"/>
              </a:schemeClr>
            </a:solidFill>
            <a:prstDash val="solid"/>
            <a:miter lim="800000"/>
          </a:ln>
        </p:spPr>
        <p:txBody>
          <a:bodyPr vert="horz" wrap="square" lIns="91440" tIns="45720" rIns="91440" bIns="45720" numCol="1" anchor="t" anchorCtr="0" compatLnSpc="1"/>
          <a:p>
            <a:endParaRPr lang="zh-CN" altLang="en-US"/>
          </a:p>
        </p:txBody>
      </p:sp>
      <p:sp>
        <p:nvSpPr>
          <p:cNvPr id="100" name="TextBox 1"/>
          <p:cNvSpPr>
            <a:spLocks noChangeArrowheads="1"/>
          </p:cNvSpPr>
          <p:nvPr/>
        </p:nvSpPr>
        <p:spPr bwMode="auto">
          <a:xfrm>
            <a:off x="6616065" y="326009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微信传播</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101" name="TextBox 1"/>
          <p:cNvSpPr>
            <a:spLocks noChangeArrowheads="1"/>
          </p:cNvSpPr>
          <p:nvPr/>
        </p:nvSpPr>
        <p:spPr bwMode="auto">
          <a:xfrm>
            <a:off x="6616065" y="4064635"/>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老客变现</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102" name="TextBox 1"/>
          <p:cNvSpPr>
            <a:spLocks noChangeArrowheads="1"/>
          </p:cNvSpPr>
          <p:nvPr/>
        </p:nvSpPr>
        <p:spPr bwMode="auto">
          <a:xfrm>
            <a:off x="6616065" y="4865370"/>
            <a:ext cx="964565" cy="3194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r>
              <a:rPr lang="zh-CN" altLang="en-US" sz="1400" dirty="0">
                <a:solidFill>
                  <a:schemeClr val="accent2"/>
                </a:solidFill>
                <a:latin typeface="+mj-ea"/>
                <a:ea typeface="微软雅黑" panose="020B0503020204020204" pitchFamily="34" charset="-122"/>
                <a:sym typeface="微软雅黑" panose="020B0503020204020204" pitchFamily="34" charset="-122"/>
              </a:rPr>
              <a:t>提高频次</a:t>
            </a:r>
            <a:endParaRPr lang="zh-CN" altLang="en-US" sz="1400" dirty="0">
              <a:solidFill>
                <a:schemeClr val="accent2"/>
              </a:solidFill>
              <a:latin typeface="+mj-ea"/>
              <a:ea typeface="微软雅黑" panose="020B0503020204020204" pitchFamily="34" charset="-122"/>
              <a:sym typeface="微软雅黑" panose="020B0503020204020204" pitchFamily="34" charset="-122"/>
            </a:endParaRPr>
          </a:p>
        </p:txBody>
      </p:sp>
      <p:sp>
        <p:nvSpPr>
          <p:cNvPr id="126" name="文本框 125"/>
          <p:cNvSpPr txBox="1"/>
          <p:nvPr/>
        </p:nvSpPr>
        <p:spPr>
          <a:xfrm>
            <a:off x="2177415" y="5688330"/>
            <a:ext cx="8549640" cy="858520"/>
          </a:xfrm>
          <a:prstGeom prst="rect">
            <a:avLst/>
          </a:prstGeom>
          <a:noFill/>
        </p:spPr>
        <p:txBody>
          <a:bodyPr wrap="square" rtlCol="0">
            <a:spAutoFit/>
          </a:bodyPr>
          <a:p>
            <a:pPr>
              <a:lnSpc>
                <a:spcPct val="140000"/>
              </a:lnSpc>
            </a:pPr>
            <a:r>
              <a:rPr lang="zh-CN" altLang="en-US" sz="1800">
                <a:solidFill>
                  <a:schemeClr val="accent1"/>
                </a:solidFill>
                <a:latin typeface="微软雅黑" panose="020B0503020204020204" pitchFamily="34" charset="-122"/>
                <a:ea typeface="微软雅黑" panose="020B0503020204020204" pitchFamily="34" charset="-122"/>
              </a:rPr>
              <a:t>通过店铺投射方式真正把老客数据化，变成成为各种数据从而做更精准的营销调整，带来更高的点击率和转化率、传播率。</a:t>
            </a:r>
            <a:endParaRPr lang="zh-CN" altLang="en-US" sz="18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二次营销</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590675" y="5668645"/>
            <a:ext cx="9015095" cy="68834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每个月的</a:t>
            </a:r>
            <a:r>
              <a:rPr lang="en-US" altLang="zh-CN" sz="1400">
                <a:solidFill>
                  <a:schemeClr val="accent1"/>
                </a:solidFill>
                <a:latin typeface="微软雅黑" panose="020B0503020204020204" pitchFamily="34" charset="-122"/>
                <a:ea typeface="微软雅黑" panose="020B0503020204020204" pitchFamily="34" charset="-122"/>
              </a:rPr>
              <a:t>4</a:t>
            </a:r>
            <a:r>
              <a:rPr lang="zh-CN" altLang="en-US" sz="1400">
                <a:solidFill>
                  <a:schemeClr val="accent1"/>
                </a:solidFill>
                <a:latin typeface="微软雅黑" panose="020B0503020204020204" pitchFamily="34" charset="-122"/>
                <a:ea typeface="微软雅黑" panose="020B0503020204020204" pitchFamily="34" charset="-122"/>
              </a:rPr>
              <a:t>次消息推送可以根据我们的活动策划来安排，多出来的可以用作常规推送和精准推送，确保</a:t>
            </a:r>
            <a:r>
              <a:rPr lang="en-US" altLang="zh-CN" sz="1400">
                <a:solidFill>
                  <a:schemeClr val="accent1"/>
                </a:solidFill>
                <a:latin typeface="微软雅黑" panose="020B0503020204020204" pitchFamily="34" charset="-122"/>
                <a:ea typeface="微软雅黑" panose="020B0503020204020204" pitchFamily="34" charset="-122"/>
              </a:rPr>
              <a:t>4</a:t>
            </a:r>
            <a:r>
              <a:rPr lang="zh-CN" altLang="en-US" sz="1400">
                <a:solidFill>
                  <a:schemeClr val="accent1"/>
                </a:solidFill>
                <a:latin typeface="微软雅黑" panose="020B0503020204020204" pitchFamily="34" charset="-122"/>
                <a:ea typeface="微软雅黑" panose="020B0503020204020204" pitchFamily="34" charset="-122"/>
              </a:rPr>
              <a:t>次的消息推送都能带来优质的老客流量，从而达成二次营销。</a:t>
            </a: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1861820" y="2350770"/>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3" name="Line 8"/>
          <p:cNvSpPr>
            <a:spLocks noChangeShapeType="1"/>
          </p:cNvSpPr>
          <p:nvPr/>
        </p:nvSpPr>
        <p:spPr bwMode="auto">
          <a:xfrm>
            <a:off x="2842895" y="3616960"/>
            <a:ext cx="1691640" cy="88582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1934210" y="2422525"/>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1" name="Line 8"/>
          <p:cNvSpPr>
            <a:spLocks noChangeShapeType="1"/>
          </p:cNvSpPr>
          <p:nvPr/>
        </p:nvSpPr>
        <p:spPr bwMode="auto">
          <a:xfrm flipH="1">
            <a:off x="2842895" y="1536700"/>
            <a:ext cx="1691640" cy="88582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2131060" y="2799080"/>
            <a:ext cx="742950"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推送</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7" name="Oval 12"/>
          <p:cNvSpPr>
            <a:spLocks noChangeArrowheads="1"/>
          </p:cNvSpPr>
          <p:nvPr/>
        </p:nvSpPr>
        <p:spPr bwMode="auto">
          <a:xfrm>
            <a:off x="4537075" y="827405"/>
            <a:ext cx="1364615" cy="136652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8" name="Oval 13"/>
          <p:cNvSpPr>
            <a:spLocks noChangeArrowheads="1"/>
          </p:cNvSpPr>
          <p:nvPr/>
        </p:nvSpPr>
        <p:spPr bwMode="auto">
          <a:xfrm>
            <a:off x="4660900" y="954405"/>
            <a:ext cx="1116330" cy="1116330"/>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9" name="文本框 28"/>
          <p:cNvSpPr txBox="1"/>
          <p:nvPr/>
        </p:nvSpPr>
        <p:spPr>
          <a:xfrm>
            <a:off x="4889500" y="1183005"/>
            <a:ext cx="753745" cy="659130"/>
          </a:xfrm>
          <a:prstGeom prst="rect">
            <a:avLst/>
          </a:prstGeom>
          <a:noFill/>
        </p:spPr>
        <p:txBody>
          <a:bodyPr wrap="square" rtlCol="0">
            <a:spAutoFit/>
          </a:bodyPr>
          <a:p>
            <a:r>
              <a:rPr lang="zh-CN" b="1">
                <a:solidFill>
                  <a:schemeClr val="accent2"/>
                </a:solidFill>
                <a:latin typeface="微软雅黑" panose="020B0503020204020204" pitchFamily="34" charset="-122"/>
                <a:ea typeface="微软雅黑" panose="020B0503020204020204" pitchFamily="34" charset="-122"/>
              </a:rPr>
              <a:t>活动推送</a:t>
            </a:r>
            <a:endParaRPr lang="zh-CN" b="1">
              <a:solidFill>
                <a:schemeClr val="accent2"/>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5997575" y="1081405"/>
            <a:ext cx="3430270" cy="85852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sym typeface="+mn-ea"/>
              </a:rPr>
              <a:t>官方活动预热推送，节省短信费用，到达率更高。</a:t>
            </a:r>
            <a:endParaRPr lang="zh-CN">
              <a:solidFill>
                <a:schemeClr val="accent1"/>
              </a:solidFill>
              <a:latin typeface="微软雅黑" panose="020B0503020204020204" pitchFamily="34" charset="-122"/>
              <a:ea typeface="微软雅黑" panose="020B0503020204020204" pitchFamily="34" charset="-122"/>
            </a:endParaRPr>
          </a:p>
        </p:txBody>
      </p:sp>
      <p:sp>
        <p:nvSpPr>
          <p:cNvPr id="31" name="Line 8"/>
          <p:cNvSpPr>
            <a:spLocks noChangeShapeType="1"/>
          </p:cNvSpPr>
          <p:nvPr/>
        </p:nvSpPr>
        <p:spPr bwMode="auto">
          <a:xfrm rot="1560000" flipH="1">
            <a:off x="3252470" y="2548890"/>
            <a:ext cx="1691640" cy="88582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32" name="Oval 12"/>
          <p:cNvSpPr>
            <a:spLocks noChangeArrowheads="1"/>
          </p:cNvSpPr>
          <p:nvPr/>
        </p:nvSpPr>
        <p:spPr bwMode="auto">
          <a:xfrm>
            <a:off x="4536440" y="2411730"/>
            <a:ext cx="1364615" cy="136652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3" name="Oval 13"/>
          <p:cNvSpPr>
            <a:spLocks noChangeArrowheads="1"/>
          </p:cNvSpPr>
          <p:nvPr/>
        </p:nvSpPr>
        <p:spPr bwMode="auto">
          <a:xfrm>
            <a:off x="4660265" y="2538730"/>
            <a:ext cx="1116330" cy="1116330"/>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4" name="文本框 33"/>
          <p:cNvSpPr txBox="1"/>
          <p:nvPr/>
        </p:nvSpPr>
        <p:spPr>
          <a:xfrm>
            <a:off x="4888865" y="2767330"/>
            <a:ext cx="660400" cy="65913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精准推送</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35" name="Oval 12"/>
          <p:cNvSpPr>
            <a:spLocks noChangeArrowheads="1"/>
          </p:cNvSpPr>
          <p:nvPr/>
        </p:nvSpPr>
        <p:spPr bwMode="auto">
          <a:xfrm>
            <a:off x="4533900" y="3982085"/>
            <a:ext cx="1364615" cy="136652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6" name="Oval 13"/>
          <p:cNvSpPr>
            <a:spLocks noChangeArrowheads="1"/>
          </p:cNvSpPr>
          <p:nvPr/>
        </p:nvSpPr>
        <p:spPr bwMode="auto">
          <a:xfrm>
            <a:off x="4658360" y="4116705"/>
            <a:ext cx="1116330" cy="1116330"/>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7" name="文本框 36"/>
          <p:cNvSpPr txBox="1"/>
          <p:nvPr/>
        </p:nvSpPr>
        <p:spPr>
          <a:xfrm>
            <a:off x="4886960" y="4307205"/>
            <a:ext cx="660400" cy="65913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常规推送</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5997575" y="2665730"/>
            <a:ext cx="3430270" cy="85852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根据频次、时间、地域、男女、客单价推送不同的内容</a:t>
            </a:r>
            <a:endParaRPr lang="zh-CN">
              <a:solidFill>
                <a:schemeClr val="accent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5997575" y="4207510"/>
            <a:ext cx="3430270" cy="85852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sym typeface="+mn-ea"/>
              </a:rPr>
              <a:t>推送新品、店铺主推款、活动产品等，做老客引流成交。</a:t>
            </a:r>
            <a:endParaRPr lang="zh-CN">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Line 7"/>
          <p:cNvSpPr>
            <a:spLocks noChangeShapeType="1"/>
          </p:cNvSpPr>
          <p:nvPr/>
        </p:nvSpPr>
        <p:spPr bwMode="auto">
          <a:xfrm rot="5400000" flipV="1">
            <a:off x="2444115" y="3135630"/>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3" name="Line 7"/>
          <p:cNvSpPr>
            <a:spLocks noChangeShapeType="1"/>
          </p:cNvSpPr>
          <p:nvPr/>
        </p:nvSpPr>
        <p:spPr bwMode="auto">
          <a:xfrm rot="2760000" flipH="1" flipV="1">
            <a:off x="2467610" y="313626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2" name="Line 7"/>
          <p:cNvSpPr>
            <a:spLocks noChangeShapeType="1"/>
          </p:cNvSpPr>
          <p:nvPr/>
        </p:nvSpPr>
        <p:spPr bwMode="auto">
          <a:xfrm rot="18840000" flipV="1">
            <a:off x="2467610" y="313626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4" name="Line 7"/>
          <p:cNvSpPr>
            <a:spLocks noChangeShapeType="1"/>
          </p:cNvSpPr>
          <p:nvPr/>
        </p:nvSpPr>
        <p:spPr bwMode="auto">
          <a:xfrm flipV="1">
            <a:off x="2467610" y="313499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a:solidFill>
                  <a:schemeClr val="accent1"/>
                </a:solidFill>
                <a:latin typeface="微软雅黑" panose="020B0503020204020204" pitchFamily="34" charset="-122"/>
                <a:ea typeface="微软雅黑" panose="020B0503020204020204" pitchFamily="34" charset="-122"/>
              </a:rPr>
              <a:t>活动推送</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590675" y="5755640"/>
            <a:ext cx="9015095" cy="68834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活动转化率本身高于平时转化率、所以活动之前的预热能带来不少的加购收藏和当天的成交，活动中可以再次提示买家抓紧时间抢购，活动后关怀可以带来品牌的温度和余热流量。</a:t>
            </a:r>
            <a:endParaRPr lang="zh-CN" sz="14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3086100" y="249872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3158490" y="257048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3397885" y="2810510"/>
            <a:ext cx="704215" cy="65913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活动引流</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45" name="Oval 12"/>
          <p:cNvSpPr>
            <a:spLocks noChangeArrowheads="1"/>
          </p:cNvSpPr>
          <p:nvPr/>
        </p:nvSpPr>
        <p:spPr bwMode="auto">
          <a:xfrm>
            <a:off x="1734185" y="264541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6" name="Oval 13"/>
          <p:cNvSpPr>
            <a:spLocks noChangeArrowheads="1"/>
          </p:cNvSpPr>
          <p:nvPr/>
        </p:nvSpPr>
        <p:spPr bwMode="auto">
          <a:xfrm>
            <a:off x="1823720" y="273621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7" name="文本框 46"/>
          <p:cNvSpPr txBox="1"/>
          <p:nvPr/>
        </p:nvSpPr>
        <p:spPr>
          <a:xfrm>
            <a:off x="1832610" y="2962910"/>
            <a:ext cx="798195"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聚划算</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1" name="Oval 12"/>
          <p:cNvSpPr>
            <a:spLocks noChangeArrowheads="1"/>
          </p:cNvSpPr>
          <p:nvPr/>
        </p:nvSpPr>
        <p:spPr bwMode="auto">
          <a:xfrm>
            <a:off x="1959610" y="391350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0" name="Oval 13"/>
          <p:cNvSpPr>
            <a:spLocks noChangeArrowheads="1"/>
          </p:cNvSpPr>
          <p:nvPr/>
        </p:nvSpPr>
        <p:spPr bwMode="auto">
          <a:xfrm>
            <a:off x="2049145" y="400431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1" name="文本框 30"/>
          <p:cNvSpPr txBox="1"/>
          <p:nvPr/>
        </p:nvSpPr>
        <p:spPr>
          <a:xfrm>
            <a:off x="2074545" y="4231005"/>
            <a:ext cx="84074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淘抢购</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2" name="Oval 12"/>
          <p:cNvSpPr>
            <a:spLocks noChangeArrowheads="1"/>
          </p:cNvSpPr>
          <p:nvPr/>
        </p:nvSpPr>
        <p:spPr bwMode="auto">
          <a:xfrm>
            <a:off x="3205480" y="434086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3" name="Oval 13"/>
          <p:cNvSpPr>
            <a:spLocks noChangeArrowheads="1"/>
          </p:cNvSpPr>
          <p:nvPr/>
        </p:nvSpPr>
        <p:spPr bwMode="auto">
          <a:xfrm>
            <a:off x="3295015" y="443166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4" name="文本框 33"/>
          <p:cNvSpPr txBox="1"/>
          <p:nvPr/>
        </p:nvSpPr>
        <p:spPr>
          <a:xfrm>
            <a:off x="3393440" y="465836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上新</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5" name="Oval 12"/>
          <p:cNvSpPr>
            <a:spLocks noChangeArrowheads="1"/>
          </p:cNvSpPr>
          <p:nvPr/>
        </p:nvSpPr>
        <p:spPr bwMode="auto">
          <a:xfrm>
            <a:off x="4367530" y="391350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6" name="Oval 13"/>
          <p:cNvSpPr>
            <a:spLocks noChangeArrowheads="1"/>
          </p:cNvSpPr>
          <p:nvPr/>
        </p:nvSpPr>
        <p:spPr bwMode="auto">
          <a:xfrm>
            <a:off x="4457065" y="400431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7" name="文本框 36"/>
          <p:cNvSpPr txBox="1"/>
          <p:nvPr/>
        </p:nvSpPr>
        <p:spPr>
          <a:xfrm>
            <a:off x="4484370" y="4231640"/>
            <a:ext cx="8699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双十一</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8" name="Oval 12"/>
          <p:cNvSpPr>
            <a:spLocks noChangeArrowheads="1"/>
          </p:cNvSpPr>
          <p:nvPr/>
        </p:nvSpPr>
        <p:spPr bwMode="auto">
          <a:xfrm>
            <a:off x="3205480" y="106553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9" name="Oval 13"/>
          <p:cNvSpPr>
            <a:spLocks noChangeArrowheads="1"/>
          </p:cNvSpPr>
          <p:nvPr/>
        </p:nvSpPr>
        <p:spPr bwMode="auto">
          <a:xfrm>
            <a:off x="3295015" y="115633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8" name="文本框 47"/>
          <p:cNvSpPr txBox="1"/>
          <p:nvPr/>
        </p:nvSpPr>
        <p:spPr>
          <a:xfrm>
            <a:off x="3393440" y="1261745"/>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类目活动</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9" name="Oval 12"/>
          <p:cNvSpPr>
            <a:spLocks noChangeArrowheads="1"/>
          </p:cNvSpPr>
          <p:nvPr/>
        </p:nvSpPr>
        <p:spPr bwMode="auto">
          <a:xfrm>
            <a:off x="2001520" y="142240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0" name="Oval 13"/>
          <p:cNvSpPr>
            <a:spLocks noChangeArrowheads="1"/>
          </p:cNvSpPr>
          <p:nvPr/>
        </p:nvSpPr>
        <p:spPr bwMode="auto">
          <a:xfrm>
            <a:off x="2091055" y="151320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8" name="文本框 57"/>
          <p:cNvSpPr txBox="1"/>
          <p:nvPr/>
        </p:nvSpPr>
        <p:spPr>
          <a:xfrm>
            <a:off x="2213610" y="1725295"/>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众筹</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9" name="Oval 12"/>
          <p:cNvSpPr>
            <a:spLocks noChangeArrowheads="1"/>
          </p:cNvSpPr>
          <p:nvPr/>
        </p:nvSpPr>
        <p:spPr bwMode="auto">
          <a:xfrm>
            <a:off x="4269105" y="142176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60" name="Oval 13"/>
          <p:cNvSpPr>
            <a:spLocks noChangeArrowheads="1"/>
          </p:cNvSpPr>
          <p:nvPr/>
        </p:nvSpPr>
        <p:spPr bwMode="auto">
          <a:xfrm>
            <a:off x="4358640" y="151257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61" name="文本框 60"/>
          <p:cNvSpPr txBox="1"/>
          <p:nvPr/>
        </p:nvSpPr>
        <p:spPr>
          <a:xfrm>
            <a:off x="4457065" y="1617980"/>
            <a:ext cx="66675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店铺活动</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68" name="Oval 6"/>
          <p:cNvSpPr>
            <a:spLocks noChangeArrowheads="1"/>
          </p:cNvSpPr>
          <p:nvPr/>
        </p:nvSpPr>
        <p:spPr bwMode="auto">
          <a:xfrm>
            <a:off x="4951095" y="2460625"/>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69" name="Oval 7"/>
          <p:cNvSpPr>
            <a:spLocks noChangeArrowheads="1"/>
          </p:cNvSpPr>
          <p:nvPr/>
        </p:nvSpPr>
        <p:spPr bwMode="auto">
          <a:xfrm>
            <a:off x="6913245" y="2460625"/>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70" name="Oval 8"/>
          <p:cNvSpPr>
            <a:spLocks noChangeArrowheads="1"/>
          </p:cNvSpPr>
          <p:nvPr/>
        </p:nvSpPr>
        <p:spPr bwMode="auto">
          <a:xfrm>
            <a:off x="8876983" y="2460625"/>
            <a:ext cx="1350962" cy="1357312"/>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77" name="Freeform 15"/>
          <p:cNvSpPr/>
          <p:nvPr/>
        </p:nvSpPr>
        <p:spPr bwMode="auto">
          <a:xfrm>
            <a:off x="6479858" y="2940050"/>
            <a:ext cx="271462" cy="385762"/>
          </a:xfrm>
          <a:custGeom>
            <a:avLst/>
            <a:gdLst>
              <a:gd name="T0" fmla="*/ 315 w 347"/>
              <a:gd name="T1" fmla="*/ 277 h 493"/>
              <a:gd name="T2" fmla="*/ 179 w 347"/>
              <a:gd name="T3" fmla="*/ 373 h 493"/>
              <a:gd name="T4" fmla="*/ 38 w 347"/>
              <a:gd name="T5" fmla="*/ 473 h 493"/>
              <a:gd name="T6" fmla="*/ 2 w 347"/>
              <a:gd name="T7" fmla="*/ 439 h 493"/>
              <a:gd name="T8" fmla="*/ 2 w 347"/>
              <a:gd name="T9" fmla="*/ 246 h 493"/>
              <a:gd name="T10" fmla="*/ 2 w 347"/>
              <a:gd name="T11" fmla="*/ 46 h 493"/>
              <a:gd name="T12" fmla="*/ 44 w 347"/>
              <a:gd name="T13" fmla="*/ 24 h 493"/>
              <a:gd name="T14" fmla="*/ 179 w 347"/>
              <a:gd name="T15" fmla="*/ 120 h 493"/>
              <a:gd name="T16" fmla="*/ 320 w 347"/>
              <a:gd name="T17" fmla="*/ 220 h 493"/>
              <a:gd name="T18" fmla="*/ 315 w 347"/>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493">
                <a:moveTo>
                  <a:pt x="315" y="277"/>
                </a:moveTo>
                <a:lnTo>
                  <a:pt x="179" y="373"/>
                </a:lnTo>
                <a:cubicBezTo>
                  <a:pt x="132" y="406"/>
                  <a:pt x="85" y="440"/>
                  <a:pt x="38" y="473"/>
                </a:cubicBezTo>
                <a:cubicBezTo>
                  <a:pt x="12" y="493"/>
                  <a:pt x="0" y="481"/>
                  <a:pt x="2" y="439"/>
                </a:cubicBezTo>
                <a:lnTo>
                  <a:pt x="2" y="246"/>
                </a:lnTo>
                <a:cubicBezTo>
                  <a:pt x="2" y="179"/>
                  <a:pt x="2" y="113"/>
                  <a:pt x="2" y="46"/>
                </a:cubicBezTo>
                <a:cubicBezTo>
                  <a:pt x="1" y="8"/>
                  <a:pt x="15" y="0"/>
                  <a:pt x="44" y="24"/>
                </a:cubicBezTo>
                <a:lnTo>
                  <a:pt x="179" y="120"/>
                </a:lnTo>
                <a:cubicBezTo>
                  <a:pt x="226" y="153"/>
                  <a:pt x="273" y="187"/>
                  <a:pt x="320" y="220"/>
                </a:cubicBezTo>
                <a:cubicBezTo>
                  <a:pt x="347" y="239"/>
                  <a:pt x="345"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8" name="Freeform 16"/>
          <p:cNvSpPr/>
          <p:nvPr/>
        </p:nvSpPr>
        <p:spPr bwMode="auto">
          <a:xfrm>
            <a:off x="8478520" y="2940050"/>
            <a:ext cx="271462" cy="385762"/>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2" name="文本框 61"/>
          <p:cNvSpPr txBox="1"/>
          <p:nvPr/>
        </p:nvSpPr>
        <p:spPr>
          <a:xfrm>
            <a:off x="5093970" y="2962910"/>
            <a:ext cx="5254625" cy="384810"/>
          </a:xfrm>
          <a:prstGeom prst="rect">
            <a:avLst/>
          </a:prstGeom>
          <a:noFill/>
        </p:spPr>
        <p:txBody>
          <a:bodyPr wrap="square" rtlCol="0">
            <a:spAutoFit/>
          </a:bodyPr>
          <a:p>
            <a:r>
              <a:rPr lang="zh-CN" altLang="en-US">
                <a:solidFill>
                  <a:schemeClr val="accent1">
                    <a:lumMod val="50000"/>
                  </a:schemeClr>
                </a:solidFill>
                <a:latin typeface="微软雅黑" panose="020B0503020204020204" pitchFamily="34" charset="-122"/>
                <a:ea typeface="微软雅黑" panose="020B0503020204020204" pitchFamily="34" charset="-122"/>
              </a:rPr>
              <a:t>活动预热                 活动中               活动后关怀</a:t>
            </a:r>
            <a:endParaRPr lang="zh-CN" altLang="en-US">
              <a:solidFill>
                <a:schemeClr val="accent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Line 7"/>
          <p:cNvSpPr>
            <a:spLocks noChangeShapeType="1"/>
          </p:cNvSpPr>
          <p:nvPr/>
        </p:nvSpPr>
        <p:spPr bwMode="auto">
          <a:xfrm rot="5400000" flipV="1">
            <a:off x="2444115" y="3135630"/>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3" name="Line 7"/>
          <p:cNvSpPr>
            <a:spLocks noChangeShapeType="1"/>
          </p:cNvSpPr>
          <p:nvPr/>
        </p:nvSpPr>
        <p:spPr bwMode="auto">
          <a:xfrm rot="2760000" flipH="1" flipV="1">
            <a:off x="2467610" y="313626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2" name="Line 7"/>
          <p:cNvSpPr>
            <a:spLocks noChangeShapeType="1"/>
          </p:cNvSpPr>
          <p:nvPr/>
        </p:nvSpPr>
        <p:spPr bwMode="auto">
          <a:xfrm rot="18840000" flipV="1">
            <a:off x="2467610" y="313626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4" name="Line 7"/>
          <p:cNvSpPr>
            <a:spLocks noChangeShapeType="1"/>
          </p:cNvSpPr>
          <p:nvPr/>
        </p:nvSpPr>
        <p:spPr bwMode="auto">
          <a:xfrm flipV="1">
            <a:off x="2467610" y="3134995"/>
            <a:ext cx="5273040"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a:solidFill>
                  <a:schemeClr val="accent1"/>
                </a:solidFill>
                <a:latin typeface="微软雅黑" panose="020B0503020204020204" pitchFamily="34" charset="-122"/>
                <a:ea typeface="微软雅黑" panose="020B0503020204020204" pitchFamily="34" charset="-122"/>
              </a:rPr>
              <a:t>精准推送</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590675" y="5755640"/>
            <a:ext cx="9015095" cy="68834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通过客单价、地域、性别、购买时间、频率、标签、活动记录等来筛选对的客户从而输出对应的产品提高转化率、打开率和流量等店铺数据，做到真正的精准营销。</a:t>
            </a:r>
            <a:endParaRPr lang="zh-CN" sz="14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3086100" y="249872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3158490" y="257048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3397885" y="2954020"/>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买家</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45" name="Oval 12"/>
          <p:cNvSpPr>
            <a:spLocks noChangeArrowheads="1"/>
          </p:cNvSpPr>
          <p:nvPr/>
        </p:nvSpPr>
        <p:spPr bwMode="auto">
          <a:xfrm>
            <a:off x="1734185" y="264541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6" name="Oval 13"/>
          <p:cNvSpPr>
            <a:spLocks noChangeArrowheads="1"/>
          </p:cNvSpPr>
          <p:nvPr/>
        </p:nvSpPr>
        <p:spPr bwMode="auto">
          <a:xfrm>
            <a:off x="1823720" y="273621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7" name="文本框 46"/>
          <p:cNvSpPr txBox="1"/>
          <p:nvPr/>
        </p:nvSpPr>
        <p:spPr>
          <a:xfrm>
            <a:off x="1910080" y="2842260"/>
            <a:ext cx="635635"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购买时间</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1" name="Oval 12"/>
          <p:cNvSpPr>
            <a:spLocks noChangeArrowheads="1"/>
          </p:cNvSpPr>
          <p:nvPr/>
        </p:nvSpPr>
        <p:spPr bwMode="auto">
          <a:xfrm>
            <a:off x="1959610" y="391350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0" name="Oval 13"/>
          <p:cNvSpPr>
            <a:spLocks noChangeArrowheads="1"/>
          </p:cNvSpPr>
          <p:nvPr/>
        </p:nvSpPr>
        <p:spPr bwMode="auto">
          <a:xfrm>
            <a:off x="2049145" y="400431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1" name="文本框 30"/>
          <p:cNvSpPr txBox="1"/>
          <p:nvPr/>
        </p:nvSpPr>
        <p:spPr>
          <a:xfrm>
            <a:off x="2138680" y="4109720"/>
            <a:ext cx="711835"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购买频率</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2" name="Oval 12"/>
          <p:cNvSpPr>
            <a:spLocks noChangeArrowheads="1"/>
          </p:cNvSpPr>
          <p:nvPr/>
        </p:nvSpPr>
        <p:spPr bwMode="auto">
          <a:xfrm>
            <a:off x="3205480" y="434086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3" name="Oval 13"/>
          <p:cNvSpPr>
            <a:spLocks noChangeArrowheads="1"/>
          </p:cNvSpPr>
          <p:nvPr/>
        </p:nvSpPr>
        <p:spPr bwMode="auto">
          <a:xfrm>
            <a:off x="3295015" y="443166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4" name="文本框 33"/>
          <p:cNvSpPr txBox="1"/>
          <p:nvPr/>
        </p:nvSpPr>
        <p:spPr>
          <a:xfrm>
            <a:off x="3393440" y="465836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标签</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5" name="Oval 12"/>
          <p:cNvSpPr>
            <a:spLocks noChangeArrowheads="1"/>
          </p:cNvSpPr>
          <p:nvPr/>
        </p:nvSpPr>
        <p:spPr bwMode="auto">
          <a:xfrm>
            <a:off x="4367530" y="391350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6" name="Oval 13"/>
          <p:cNvSpPr>
            <a:spLocks noChangeArrowheads="1"/>
          </p:cNvSpPr>
          <p:nvPr/>
        </p:nvSpPr>
        <p:spPr bwMode="auto">
          <a:xfrm>
            <a:off x="4457065" y="400431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7" name="文本框 36"/>
          <p:cNvSpPr txBox="1"/>
          <p:nvPr/>
        </p:nvSpPr>
        <p:spPr>
          <a:xfrm>
            <a:off x="4566920" y="4109085"/>
            <a:ext cx="645160" cy="59626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活动记录</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38" name="Oval 12"/>
          <p:cNvSpPr>
            <a:spLocks noChangeArrowheads="1"/>
          </p:cNvSpPr>
          <p:nvPr/>
        </p:nvSpPr>
        <p:spPr bwMode="auto">
          <a:xfrm>
            <a:off x="3205480" y="106553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9" name="Oval 13"/>
          <p:cNvSpPr>
            <a:spLocks noChangeArrowheads="1"/>
          </p:cNvSpPr>
          <p:nvPr/>
        </p:nvSpPr>
        <p:spPr bwMode="auto">
          <a:xfrm>
            <a:off x="3295015" y="115633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8" name="文本框 47"/>
          <p:cNvSpPr txBox="1"/>
          <p:nvPr/>
        </p:nvSpPr>
        <p:spPr>
          <a:xfrm>
            <a:off x="3416300" y="135128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地域</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9" name="Oval 12"/>
          <p:cNvSpPr>
            <a:spLocks noChangeArrowheads="1"/>
          </p:cNvSpPr>
          <p:nvPr/>
        </p:nvSpPr>
        <p:spPr bwMode="auto">
          <a:xfrm>
            <a:off x="2001520" y="142240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0" name="Oval 13"/>
          <p:cNvSpPr>
            <a:spLocks noChangeArrowheads="1"/>
          </p:cNvSpPr>
          <p:nvPr/>
        </p:nvSpPr>
        <p:spPr bwMode="auto">
          <a:xfrm>
            <a:off x="2091055" y="151320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8" name="文本框 57"/>
          <p:cNvSpPr txBox="1"/>
          <p:nvPr/>
        </p:nvSpPr>
        <p:spPr>
          <a:xfrm>
            <a:off x="2091055" y="1739265"/>
            <a:ext cx="897255"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客单价</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9" name="Oval 12"/>
          <p:cNvSpPr>
            <a:spLocks noChangeArrowheads="1"/>
          </p:cNvSpPr>
          <p:nvPr/>
        </p:nvSpPr>
        <p:spPr bwMode="auto">
          <a:xfrm>
            <a:off x="4269105" y="142176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60" name="Oval 13"/>
          <p:cNvSpPr>
            <a:spLocks noChangeArrowheads="1"/>
          </p:cNvSpPr>
          <p:nvPr/>
        </p:nvSpPr>
        <p:spPr bwMode="auto">
          <a:xfrm>
            <a:off x="4358640" y="151257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61" name="文本框 60"/>
          <p:cNvSpPr txBox="1"/>
          <p:nvPr/>
        </p:nvSpPr>
        <p:spPr>
          <a:xfrm>
            <a:off x="4457065" y="171831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性别</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8" name="Line 7"/>
          <p:cNvSpPr>
            <a:spLocks noChangeShapeType="1"/>
          </p:cNvSpPr>
          <p:nvPr/>
        </p:nvSpPr>
        <p:spPr bwMode="auto">
          <a:xfrm rot="5400000" flipV="1">
            <a:off x="7648575" y="3136900"/>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9" name="Line 7"/>
          <p:cNvSpPr>
            <a:spLocks noChangeShapeType="1"/>
          </p:cNvSpPr>
          <p:nvPr/>
        </p:nvSpPr>
        <p:spPr bwMode="auto">
          <a:xfrm rot="2760000" flipH="1" flipV="1">
            <a:off x="7672070" y="313753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2" name="Line 7"/>
          <p:cNvSpPr>
            <a:spLocks noChangeShapeType="1"/>
          </p:cNvSpPr>
          <p:nvPr/>
        </p:nvSpPr>
        <p:spPr bwMode="auto">
          <a:xfrm rot="18840000" flipV="1">
            <a:off x="7799070" y="326453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4" name="Line 7"/>
          <p:cNvSpPr>
            <a:spLocks noChangeShapeType="1"/>
          </p:cNvSpPr>
          <p:nvPr/>
        </p:nvSpPr>
        <p:spPr bwMode="auto">
          <a:xfrm flipV="1">
            <a:off x="7672070" y="313626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5" name="Oval 6"/>
          <p:cNvSpPr>
            <a:spLocks noChangeArrowheads="1"/>
          </p:cNvSpPr>
          <p:nvPr/>
        </p:nvSpPr>
        <p:spPr bwMode="auto">
          <a:xfrm>
            <a:off x="8290560" y="249999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6" name="Oval 16"/>
          <p:cNvSpPr>
            <a:spLocks noChangeArrowheads="1"/>
          </p:cNvSpPr>
          <p:nvPr/>
        </p:nvSpPr>
        <p:spPr bwMode="auto">
          <a:xfrm>
            <a:off x="8362950" y="257175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8" name="文本框 17"/>
          <p:cNvSpPr txBox="1"/>
          <p:nvPr/>
        </p:nvSpPr>
        <p:spPr>
          <a:xfrm>
            <a:off x="8602345" y="2955290"/>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店铺</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19" name="Oval 12"/>
          <p:cNvSpPr>
            <a:spLocks noChangeArrowheads="1"/>
          </p:cNvSpPr>
          <p:nvPr/>
        </p:nvSpPr>
        <p:spPr bwMode="auto">
          <a:xfrm>
            <a:off x="10194290" y="264668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0" name="Oval 13"/>
          <p:cNvSpPr>
            <a:spLocks noChangeArrowheads="1"/>
          </p:cNvSpPr>
          <p:nvPr/>
        </p:nvSpPr>
        <p:spPr bwMode="auto">
          <a:xfrm>
            <a:off x="10283825" y="273748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3" name="文本框 22"/>
          <p:cNvSpPr txBox="1"/>
          <p:nvPr/>
        </p:nvSpPr>
        <p:spPr>
          <a:xfrm>
            <a:off x="10397490" y="2955290"/>
            <a:ext cx="635635"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收藏</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4" name="Oval 12"/>
          <p:cNvSpPr>
            <a:spLocks noChangeArrowheads="1"/>
          </p:cNvSpPr>
          <p:nvPr/>
        </p:nvSpPr>
        <p:spPr bwMode="auto">
          <a:xfrm>
            <a:off x="7164070" y="391477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5" name="Oval 13"/>
          <p:cNvSpPr>
            <a:spLocks noChangeArrowheads="1"/>
          </p:cNvSpPr>
          <p:nvPr/>
        </p:nvSpPr>
        <p:spPr bwMode="auto">
          <a:xfrm>
            <a:off x="7253605" y="400558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6" name="文本框 25"/>
          <p:cNvSpPr txBox="1"/>
          <p:nvPr/>
        </p:nvSpPr>
        <p:spPr>
          <a:xfrm>
            <a:off x="7275830" y="4231005"/>
            <a:ext cx="80772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关注度</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27" name="Oval 12"/>
          <p:cNvSpPr>
            <a:spLocks noChangeArrowheads="1"/>
          </p:cNvSpPr>
          <p:nvPr/>
        </p:nvSpPr>
        <p:spPr bwMode="auto">
          <a:xfrm>
            <a:off x="8409940" y="434213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8" name="Oval 13"/>
          <p:cNvSpPr>
            <a:spLocks noChangeArrowheads="1"/>
          </p:cNvSpPr>
          <p:nvPr/>
        </p:nvSpPr>
        <p:spPr bwMode="auto">
          <a:xfrm>
            <a:off x="8499475" y="443293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9" name="文本框 28"/>
          <p:cNvSpPr txBox="1"/>
          <p:nvPr/>
        </p:nvSpPr>
        <p:spPr>
          <a:xfrm>
            <a:off x="8512810" y="4659630"/>
            <a:ext cx="798195"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打开率</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0" name="Oval 12"/>
          <p:cNvSpPr>
            <a:spLocks noChangeArrowheads="1"/>
          </p:cNvSpPr>
          <p:nvPr/>
        </p:nvSpPr>
        <p:spPr bwMode="auto">
          <a:xfrm>
            <a:off x="9571990" y="391477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1" name="Oval 13"/>
          <p:cNvSpPr>
            <a:spLocks noChangeArrowheads="1"/>
          </p:cNvSpPr>
          <p:nvPr/>
        </p:nvSpPr>
        <p:spPr bwMode="auto">
          <a:xfrm>
            <a:off x="9661525" y="400558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2" name="文本框 41"/>
          <p:cNvSpPr txBox="1"/>
          <p:nvPr/>
        </p:nvSpPr>
        <p:spPr>
          <a:xfrm>
            <a:off x="9680575" y="4242435"/>
            <a:ext cx="83439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转化率</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3" name="Oval 12"/>
          <p:cNvSpPr>
            <a:spLocks noChangeArrowheads="1"/>
          </p:cNvSpPr>
          <p:nvPr/>
        </p:nvSpPr>
        <p:spPr bwMode="auto">
          <a:xfrm>
            <a:off x="8409940" y="106680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4" name="Oval 13"/>
          <p:cNvSpPr>
            <a:spLocks noChangeArrowheads="1"/>
          </p:cNvSpPr>
          <p:nvPr/>
        </p:nvSpPr>
        <p:spPr bwMode="auto">
          <a:xfrm>
            <a:off x="8499475" y="115760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1" name="文本框 50"/>
          <p:cNvSpPr txBox="1"/>
          <p:nvPr/>
        </p:nvSpPr>
        <p:spPr>
          <a:xfrm>
            <a:off x="8620760" y="135255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销量</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2" name="Oval 12"/>
          <p:cNvSpPr>
            <a:spLocks noChangeArrowheads="1"/>
          </p:cNvSpPr>
          <p:nvPr/>
        </p:nvSpPr>
        <p:spPr bwMode="auto">
          <a:xfrm>
            <a:off x="7205980" y="142367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3" name="Oval 13"/>
          <p:cNvSpPr>
            <a:spLocks noChangeArrowheads="1"/>
          </p:cNvSpPr>
          <p:nvPr/>
        </p:nvSpPr>
        <p:spPr bwMode="auto">
          <a:xfrm>
            <a:off x="7295515" y="151447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4" name="文本框 53"/>
          <p:cNvSpPr txBox="1"/>
          <p:nvPr/>
        </p:nvSpPr>
        <p:spPr>
          <a:xfrm>
            <a:off x="7446010" y="1740535"/>
            <a:ext cx="507365" cy="352425"/>
          </a:xfrm>
          <a:prstGeom prst="rect">
            <a:avLst/>
          </a:prstGeom>
          <a:noFill/>
        </p:spPr>
        <p:txBody>
          <a:bodyPr wrap="square" rtlCol="0">
            <a:spAutoFit/>
          </a:bodyPr>
          <a:p>
            <a:r>
              <a:rPr lang="en-US" altLang="zh-CN" sz="1600" b="1">
                <a:solidFill>
                  <a:schemeClr val="accent2"/>
                </a:solidFill>
                <a:latin typeface="微软雅黑" panose="020B0503020204020204" pitchFamily="34" charset="-122"/>
                <a:ea typeface="微软雅黑" panose="020B0503020204020204" pitchFamily="34" charset="-122"/>
              </a:rPr>
              <a:t>UV</a:t>
            </a:r>
            <a:endParaRPr lang="en-US" altLang="zh-CN" sz="1600" b="1">
              <a:solidFill>
                <a:schemeClr val="accent2"/>
              </a:solidFill>
              <a:latin typeface="微软雅黑" panose="020B0503020204020204" pitchFamily="34" charset="-122"/>
              <a:ea typeface="微软雅黑" panose="020B0503020204020204" pitchFamily="34" charset="-122"/>
            </a:endParaRPr>
          </a:p>
        </p:txBody>
      </p:sp>
      <p:sp>
        <p:nvSpPr>
          <p:cNvPr id="56" name="Oval 12"/>
          <p:cNvSpPr>
            <a:spLocks noChangeArrowheads="1"/>
          </p:cNvSpPr>
          <p:nvPr/>
        </p:nvSpPr>
        <p:spPr bwMode="auto">
          <a:xfrm>
            <a:off x="9473565" y="142303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7" name="Oval 13"/>
          <p:cNvSpPr>
            <a:spLocks noChangeArrowheads="1"/>
          </p:cNvSpPr>
          <p:nvPr/>
        </p:nvSpPr>
        <p:spPr bwMode="auto">
          <a:xfrm>
            <a:off x="9563100" y="151384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63" name="文本框 62"/>
          <p:cNvSpPr txBox="1"/>
          <p:nvPr/>
        </p:nvSpPr>
        <p:spPr>
          <a:xfrm>
            <a:off x="9661525" y="171958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加购</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71" name="等腰三角形 70"/>
          <p:cNvSpPr/>
          <p:nvPr/>
        </p:nvSpPr>
        <p:spPr>
          <a:xfrm rot="5400000">
            <a:off x="6179820" y="3065780"/>
            <a:ext cx="164465" cy="164465"/>
          </a:xfrm>
          <a:prstGeom prs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spd="slow" advTm="1315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7"/>
          <p:cNvSpPr>
            <a:spLocks noChangeShapeType="1"/>
          </p:cNvSpPr>
          <p:nvPr/>
        </p:nvSpPr>
        <p:spPr bwMode="auto">
          <a:xfrm flipV="1">
            <a:off x="2440940" y="3136265"/>
            <a:ext cx="4582160" cy="762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a:solidFill>
                  <a:schemeClr val="accent1"/>
                </a:solidFill>
                <a:latin typeface="微软雅黑" panose="020B0503020204020204" pitchFamily="34" charset="-122"/>
                <a:ea typeface="微软雅黑" panose="020B0503020204020204" pitchFamily="34" charset="-122"/>
              </a:rPr>
              <a:t>常规推送</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590675" y="5755640"/>
            <a:ext cx="9015095" cy="38989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对于不需要做精准营销的用户来说，每月</a:t>
            </a:r>
            <a:r>
              <a:rPr lang="en-US" altLang="zh-CN" sz="1400">
                <a:solidFill>
                  <a:schemeClr val="accent1"/>
                </a:solidFill>
                <a:latin typeface="微软雅黑" panose="020B0503020204020204" pitchFamily="34" charset="-122"/>
                <a:ea typeface="微软雅黑" panose="020B0503020204020204" pitchFamily="34" charset="-122"/>
              </a:rPr>
              <a:t>4</a:t>
            </a:r>
            <a:r>
              <a:rPr lang="zh-CN" altLang="en-US" sz="1400">
                <a:solidFill>
                  <a:schemeClr val="accent1"/>
                </a:solidFill>
                <a:latin typeface="微软雅黑" panose="020B0503020204020204" pitchFamily="34" charset="-122"/>
                <a:ea typeface="微软雅黑" panose="020B0503020204020204" pitchFamily="34" charset="-122"/>
              </a:rPr>
              <a:t>次的推送直接转化为店铺数据，省去大量的短信费用和增加流量销量。</a:t>
            </a:r>
            <a:endParaRPr lang="en-US" altLang="zh-CN" sz="14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2368550" y="249872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2440940" y="257048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2680335" y="2954020"/>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粉丝</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9" name="Line 7"/>
          <p:cNvSpPr>
            <a:spLocks noChangeShapeType="1"/>
          </p:cNvSpPr>
          <p:nvPr/>
        </p:nvSpPr>
        <p:spPr bwMode="auto">
          <a:xfrm rot="2760000" flipH="1" flipV="1">
            <a:off x="6954520" y="313753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2" name="Line 7"/>
          <p:cNvSpPr>
            <a:spLocks noChangeShapeType="1"/>
          </p:cNvSpPr>
          <p:nvPr/>
        </p:nvSpPr>
        <p:spPr bwMode="auto">
          <a:xfrm rot="18840000" flipV="1">
            <a:off x="6954520" y="3143885"/>
            <a:ext cx="2564765" cy="889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4" name="Line 7"/>
          <p:cNvSpPr>
            <a:spLocks noChangeShapeType="1"/>
          </p:cNvSpPr>
          <p:nvPr/>
        </p:nvSpPr>
        <p:spPr bwMode="auto">
          <a:xfrm flipV="1">
            <a:off x="6954520" y="3143885"/>
            <a:ext cx="1827530" cy="127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5" name="Oval 6"/>
          <p:cNvSpPr>
            <a:spLocks noChangeArrowheads="1"/>
          </p:cNvSpPr>
          <p:nvPr/>
        </p:nvSpPr>
        <p:spPr bwMode="auto">
          <a:xfrm>
            <a:off x="7573010" y="249999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6" name="Oval 16"/>
          <p:cNvSpPr>
            <a:spLocks noChangeArrowheads="1"/>
          </p:cNvSpPr>
          <p:nvPr/>
        </p:nvSpPr>
        <p:spPr bwMode="auto">
          <a:xfrm>
            <a:off x="7645400" y="257175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8" name="文本框 17"/>
          <p:cNvSpPr txBox="1"/>
          <p:nvPr/>
        </p:nvSpPr>
        <p:spPr>
          <a:xfrm>
            <a:off x="7884795" y="2955290"/>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店铺</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4" name="Oval 12"/>
          <p:cNvSpPr>
            <a:spLocks noChangeArrowheads="1"/>
          </p:cNvSpPr>
          <p:nvPr/>
        </p:nvSpPr>
        <p:spPr bwMode="auto">
          <a:xfrm>
            <a:off x="6574155" y="391414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5" name="Oval 13"/>
          <p:cNvSpPr>
            <a:spLocks noChangeArrowheads="1"/>
          </p:cNvSpPr>
          <p:nvPr/>
        </p:nvSpPr>
        <p:spPr bwMode="auto">
          <a:xfrm>
            <a:off x="6663690" y="400494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6" name="文本框 25"/>
          <p:cNvSpPr txBox="1"/>
          <p:nvPr/>
        </p:nvSpPr>
        <p:spPr>
          <a:xfrm>
            <a:off x="6764655" y="4231640"/>
            <a:ext cx="60579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销量</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40" name="Oval 12"/>
          <p:cNvSpPr>
            <a:spLocks noChangeArrowheads="1"/>
          </p:cNvSpPr>
          <p:nvPr/>
        </p:nvSpPr>
        <p:spPr bwMode="auto">
          <a:xfrm>
            <a:off x="9004300" y="391414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1" name="Oval 13"/>
          <p:cNvSpPr>
            <a:spLocks noChangeArrowheads="1"/>
          </p:cNvSpPr>
          <p:nvPr/>
        </p:nvSpPr>
        <p:spPr bwMode="auto">
          <a:xfrm>
            <a:off x="9093835" y="400494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2" name="文本框 41"/>
          <p:cNvSpPr txBox="1"/>
          <p:nvPr/>
        </p:nvSpPr>
        <p:spPr>
          <a:xfrm>
            <a:off x="9153525" y="4232275"/>
            <a:ext cx="688975"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收藏</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52" name="Oval 12"/>
          <p:cNvSpPr>
            <a:spLocks noChangeArrowheads="1"/>
          </p:cNvSpPr>
          <p:nvPr/>
        </p:nvSpPr>
        <p:spPr bwMode="auto">
          <a:xfrm>
            <a:off x="6573520" y="140144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3" name="Oval 13"/>
          <p:cNvSpPr>
            <a:spLocks noChangeArrowheads="1"/>
          </p:cNvSpPr>
          <p:nvPr/>
        </p:nvSpPr>
        <p:spPr bwMode="auto">
          <a:xfrm>
            <a:off x="6663055" y="149225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4" name="文本框 53"/>
          <p:cNvSpPr txBox="1"/>
          <p:nvPr/>
        </p:nvSpPr>
        <p:spPr>
          <a:xfrm>
            <a:off x="6813550" y="1718310"/>
            <a:ext cx="507365" cy="352425"/>
          </a:xfrm>
          <a:prstGeom prst="rect">
            <a:avLst/>
          </a:prstGeom>
          <a:noFill/>
        </p:spPr>
        <p:txBody>
          <a:bodyPr wrap="square" rtlCol="0">
            <a:spAutoFit/>
          </a:bodyPr>
          <a:p>
            <a:r>
              <a:rPr lang="en-US" altLang="zh-CN" sz="1600" b="1">
                <a:solidFill>
                  <a:schemeClr val="accent2"/>
                </a:solidFill>
                <a:latin typeface="微软雅黑" panose="020B0503020204020204" pitchFamily="34" charset="-122"/>
                <a:ea typeface="微软雅黑" panose="020B0503020204020204" pitchFamily="34" charset="-122"/>
              </a:rPr>
              <a:t>UV</a:t>
            </a:r>
            <a:endParaRPr lang="en-US" altLang="zh-CN" sz="1600" b="1">
              <a:solidFill>
                <a:schemeClr val="accent2"/>
              </a:solidFill>
              <a:latin typeface="微软雅黑" panose="020B0503020204020204" pitchFamily="34" charset="-122"/>
              <a:ea typeface="微软雅黑" panose="020B0503020204020204" pitchFamily="34" charset="-122"/>
            </a:endParaRPr>
          </a:p>
        </p:txBody>
      </p:sp>
      <p:sp>
        <p:nvSpPr>
          <p:cNvPr id="56" name="Oval 12"/>
          <p:cNvSpPr>
            <a:spLocks noChangeArrowheads="1"/>
          </p:cNvSpPr>
          <p:nvPr/>
        </p:nvSpPr>
        <p:spPr bwMode="auto">
          <a:xfrm>
            <a:off x="9003665" y="140017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7" name="Oval 13"/>
          <p:cNvSpPr>
            <a:spLocks noChangeArrowheads="1"/>
          </p:cNvSpPr>
          <p:nvPr/>
        </p:nvSpPr>
        <p:spPr bwMode="auto">
          <a:xfrm>
            <a:off x="9093200" y="149098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63" name="文本框 62"/>
          <p:cNvSpPr txBox="1"/>
          <p:nvPr/>
        </p:nvSpPr>
        <p:spPr>
          <a:xfrm>
            <a:off x="9191625" y="1696720"/>
            <a:ext cx="666750" cy="352425"/>
          </a:xfrm>
          <a:prstGeom prst="rect">
            <a:avLst/>
          </a:prstGeom>
          <a:noFill/>
        </p:spPr>
        <p:txBody>
          <a:bodyPr wrap="square" rtlCol="0">
            <a:spAutoFit/>
          </a:bodyPr>
          <a:p>
            <a:r>
              <a:rPr lang="zh-CN" sz="1600" b="1">
                <a:solidFill>
                  <a:schemeClr val="accent2"/>
                </a:solidFill>
                <a:latin typeface="微软雅黑" panose="020B0503020204020204" pitchFamily="34" charset="-122"/>
                <a:ea typeface="微软雅黑" panose="020B0503020204020204" pitchFamily="34" charset="-122"/>
              </a:rPr>
              <a:t>加购</a:t>
            </a:r>
            <a:endParaRPr lang="zh-CN" sz="1600" b="1">
              <a:solidFill>
                <a:schemeClr val="accent2"/>
              </a:solidFill>
              <a:latin typeface="微软雅黑" panose="020B0503020204020204" pitchFamily="34" charset="-122"/>
              <a:ea typeface="微软雅黑" panose="020B0503020204020204" pitchFamily="34" charset="-122"/>
            </a:endParaRPr>
          </a:p>
        </p:txBody>
      </p:sp>
      <p:sp>
        <p:nvSpPr>
          <p:cNvPr id="71" name="等腰三角形 70"/>
          <p:cNvSpPr/>
          <p:nvPr/>
        </p:nvSpPr>
        <p:spPr>
          <a:xfrm rot="5400000">
            <a:off x="5462270" y="3065780"/>
            <a:ext cx="164465" cy="164465"/>
          </a:xfrm>
          <a:prstGeom prs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2" name="文本框 61"/>
          <p:cNvSpPr txBox="1"/>
          <p:nvPr/>
        </p:nvSpPr>
        <p:spPr>
          <a:xfrm>
            <a:off x="4288790" y="2700020"/>
            <a:ext cx="2374900" cy="365760"/>
          </a:xfrm>
          <a:prstGeom prst="rect">
            <a:avLst/>
          </a:prstGeom>
          <a:noFill/>
        </p:spPr>
        <p:txBody>
          <a:bodyPr wrap="square" rtlCol="0">
            <a:spAutoFit/>
          </a:bodyPr>
          <a:p>
            <a:r>
              <a:rPr lang="zh-CN" altLang="en-US"/>
              <a:t>每月</a:t>
            </a:r>
            <a:r>
              <a:rPr lang="en-US" altLang="zh-CN"/>
              <a:t>4</a:t>
            </a:r>
            <a:r>
              <a:rPr lang="zh-CN" altLang="en-US"/>
              <a:t>次推送直接转化</a:t>
            </a:r>
            <a:endParaRPr lang="zh-CN" altLang="en-US"/>
          </a:p>
        </p:txBody>
      </p:sp>
    </p:spTree>
  </p:cSld>
  <p:clrMapOvr>
    <a:masterClrMapping/>
  </p:clrMapOvr>
  <p:transition spd="slow" advTm="1315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865" y="323850"/>
            <a:ext cx="3578225" cy="613410"/>
          </a:xfrm>
          <a:prstGeom prst="rect">
            <a:avLst/>
          </a:prstGeom>
          <a:noFill/>
        </p:spPr>
        <p:txBody>
          <a:bodyPr wrap="square" rtlCol="0">
            <a:spAutoFit/>
          </a:bodyPr>
          <a:lstStyle>
            <a:defPPr>
              <a:defRPr lang="zh-CN"/>
            </a:defPPr>
            <a:lvl1pPr>
              <a:defRPr sz="3200" b="1">
                <a:solidFill>
                  <a:schemeClr val="accent1"/>
                </a:solidFill>
                <a:latin typeface="微软雅黑" panose="020B0503020204020204" pitchFamily="34" charset="-122"/>
                <a:ea typeface="微软雅黑" panose="020B0503020204020204" pitchFamily="34" charset="-122"/>
              </a:defRPr>
            </a:lvl1pPr>
          </a:lstStyle>
          <a:p>
            <a:r>
              <a:rPr lang="zh-CN" dirty="0"/>
              <a:t>精准营销带来什么</a:t>
            </a:r>
            <a:endParaRPr lang="zh-CN" dirty="0"/>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1" name="文本框 70"/>
          <p:cNvSpPr txBox="1"/>
          <p:nvPr/>
        </p:nvSpPr>
        <p:spPr>
          <a:xfrm>
            <a:off x="1511300" y="5133340"/>
            <a:ext cx="9513570" cy="474980"/>
          </a:xfrm>
          <a:prstGeom prst="rect">
            <a:avLst/>
          </a:prstGeom>
          <a:noFill/>
        </p:spPr>
        <p:txBody>
          <a:bodyPr wrap="square" rtlCol="0">
            <a:spAutoFit/>
          </a:bodyPr>
          <a:p>
            <a:pPr>
              <a:lnSpc>
                <a:spcPct val="140000"/>
              </a:lnSpc>
            </a:pPr>
            <a:r>
              <a:rPr lang="zh-CN">
                <a:solidFill>
                  <a:schemeClr val="accent1"/>
                </a:solidFill>
                <a:latin typeface="微软雅黑" panose="020B0503020204020204" pitchFamily="34" charset="-122"/>
                <a:ea typeface="微软雅黑" panose="020B0503020204020204" pitchFamily="34" charset="-122"/>
              </a:rPr>
              <a:t>对的信息发给对的人，用大数据叠加方式分析每个人群的需求，从而做到精准推送营销。</a:t>
            </a:r>
            <a:endParaRPr lang="zh-CN">
              <a:solidFill>
                <a:schemeClr val="accent1"/>
              </a:solidFill>
              <a:latin typeface="微软雅黑" panose="020B0503020204020204" pitchFamily="34" charset="-122"/>
              <a:ea typeface="微软雅黑" panose="020B0503020204020204" pitchFamily="34" charset="-122"/>
            </a:endParaRPr>
          </a:p>
        </p:txBody>
      </p:sp>
      <p:sp>
        <p:nvSpPr>
          <p:cNvPr id="3" name="Freeform 11"/>
          <p:cNvSpPr/>
          <p:nvPr/>
        </p:nvSpPr>
        <p:spPr bwMode="auto">
          <a:xfrm>
            <a:off x="3465830" y="1459865"/>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8" name="Freeform 10"/>
          <p:cNvSpPr/>
          <p:nvPr/>
        </p:nvSpPr>
        <p:spPr bwMode="auto">
          <a:xfrm>
            <a:off x="3292475" y="1536065"/>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9" name="Rectangle 12"/>
          <p:cNvSpPr>
            <a:spLocks noChangeArrowheads="1"/>
          </p:cNvSpPr>
          <p:nvPr/>
        </p:nvSpPr>
        <p:spPr bwMode="auto">
          <a:xfrm>
            <a:off x="3465830" y="1536065"/>
            <a:ext cx="466725" cy="478790"/>
          </a:xfrm>
          <a:prstGeom prst="rect">
            <a:avLst/>
          </a:prstGeom>
          <a:solidFill>
            <a:schemeClr val="tx1"/>
          </a:solidFill>
          <a:ln>
            <a:noFill/>
          </a:ln>
        </p:spPr>
        <p:txBody>
          <a:bodyPr vert="horz" wrap="square" lIns="91440" tIns="45720" rIns="91440" bIns="45720" numCol="1" anchor="t" anchorCtr="0" compatLnSpc="1"/>
          <a:lstStyle/>
          <a:p>
            <a:endParaRPr lang="zh-CN" altLang="en-US"/>
          </a:p>
        </p:txBody>
      </p:sp>
      <p:sp>
        <p:nvSpPr>
          <p:cNvPr id="11" name="Freeform 10"/>
          <p:cNvSpPr/>
          <p:nvPr/>
        </p:nvSpPr>
        <p:spPr bwMode="auto">
          <a:xfrm>
            <a:off x="3292475" y="2292350"/>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14" name="Freeform 10"/>
          <p:cNvSpPr/>
          <p:nvPr/>
        </p:nvSpPr>
        <p:spPr bwMode="auto">
          <a:xfrm>
            <a:off x="3292475" y="3083560"/>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19" name="Freeform 10"/>
          <p:cNvSpPr/>
          <p:nvPr/>
        </p:nvSpPr>
        <p:spPr bwMode="auto">
          <a:xfrm>
            <a:off x="3292475" y="3872865"/>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25" name="TextBox 17"/>
          <p:cNvSpPr txBox="1"/>
          <p:nvPr/>
        </p:nvSpPr>
        <p:spPr>
          <a:xfrm>
            <a:off x="3502660" y="1536065"/>
            <a:ext cx="342900" cy="548640"/>
          </a:xfrm>
          <a:prstGeom prst="rect">
            <a:avLst/>
          </a:prstGeom>
          <a:noFill/>
        </p:spPr>
        <p:txBody>
          <a:bodyPr wrap="square" rtlCol="0">
            <a:spAutoFit/>
          </a:bodyPr>
          <a:lstStyle/>
          <a:p>
            <a:r>
              <a:rPr lang="en-US" altLang="zh-CN" sz="2800" b="1" dirty="0" smtClean="0">
                <a:solidFill>
                  <a:schemeClr val="accent2"/>
                </a:solidFill>
                <a:latin typeface="+mn-ea"/>
                <a:ea typeface="+mn-ea"/>
              </a:rPr>
              <a:t>1</a:t>
            </a:r>
            <a:endParaRPr lang="zh-CN" altLang="en-US" sz="2800" b="1" dirty="0">
              <a:solidFill>
                <a:schemeClr val="accent2"/>
              </a:solidFill>
              <a:latin typeface="+mn-ea"/>
              <a:ea typeface="+mn-ea"/>
            </a:endParaRPr>
          </a:p>
        </p:txBody>
      </p:sp>
      <p:sp>
        <p:nvSpPr>
          <p:cNvPr id="34" name="Freeform 11"/>
          <p:cNvSpPr/>
          <p:nvPr/>
        </p:nvSpPr>
        <p:spPr bwMode="auto">
          <a:xfrm>
            <a:off x="3485515" y="2216150"/>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35" name="Rectangle 12"/>
          <p:cNvSpPr>
            <a:spLocks noChangeArrowheads="1"/>
          </p:cNvSpPr>
          <p:nvPr/>
        </p:nvSpPr>
        <p:spPr bwMode="auto">
          <a:xfrm>
            <a:off x="3485515" y="2292350"/>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36" name="TextBox 17"/>
          <p:cNvSpPr txBox="1"/>
          <p:nvPr/>
        </p:nvSpPr>
        <p:spPr>
          <a:xfrm>
            <a:off x="3522345" y="2292350"/>
            <a:ext cx="342900" cy="548640"/>
          </a:xfrm>
          <a:prstGeom prst="rect">
            <a:avLst/>
          </a:prstGeom>
          <a:noFill/>
        </p:spPr>
        <p:txBody>
          <a:bodyPr wrap="square" rtlCol="0">
            <a:spAutoFit/>
          </a:bodyPr>
          <a:p>
            <a:r>
              <a:rPr lang="en-US" altLang="zh-CN" sz="2800" b="1" dirty="0" smtClean="0">
                <a:solidFill>
                  <a:schemeClr val="accent2"/>
                </a:solidFill>
                <a:latin typeface="+mn-ea"/>
                <a:ea typeface="+mn-ea"/>
              </a:rPr>
              <a:t>2</a:t>
            </a:r>
            <a:endParaRPr lang="zh-CN" altLang="en-US" sz="2800" b="1" dirty="0">
              <a:solidFill>
                <a:schemeClr val="accent2"/>
              </a:solidFill>
              <a:latin typeface="+mn-ea"/>
              <a:ea typeface="+mn-ea"/>
            </a:endParaRPr>
          </a:p>
        </p:txBody>
      </p:sp>
      <p:sp>
        <p:nvSpPr>
          <p:cNvPr id="37" name="Freeform 11"/>
          <p:cNvSpPr/>
          <p:nvPr/>
        </p:nvSpPr>
        <p:spPr bwMode="auto">
          <a:xfrm>
            <a:off x="3460115" y="3007360"/>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8" name="Rectangle 12"/>
          <p:cNvSpPr>
            <a:spLocks noChangeArrowheads="1"/>
          </p:cNvSpPr>
          <p:nvPr/>
        </p:nvSpPr>
        <p:spPr bwMode="auto">
          <a:xfrm>
            <a:off x="3460115" y="3083560"/>
            <a:ext cx="466725" cy="478790"/>
          </a:xfrm>
          <a:prstGeom prst="rect">
            <a:avLst/>
          </a:prstGeom>
          <a:solidFill>
            <a:schemeClr val="tx1"/>
          </a:solidFill>
          <a:ln>
            <a:noFill/>
          </a:ln>
        </p:spPr>
        <p:txBody>
          <a:bodyPr vert="horz" wrap="square" lIns="91440" tIns="45720" rIns="91440" bIns="45720" numCol="1" anchor="t" anchorCtr="0" compatLnSpc="1"/>
          <a:lstStyle/>
          <a:p>
            <a:endParaRPr lang="zh-CN" altLang="en-US"/>
          </a:p>
        </p:txBody>
      </p:sp>
      <p:sp>
        <p:nvSpPr>
          <p:cNvPr id="39" name="TextBox 17"/>
          <p:cNvSpPr txBox="1"/>
          <p:nvPr/>
        </p:nvSpPr>
        <p:spPr>
          <a:xfrm>
            <a:off x="3496945" y="3083560"/>
            <a:ext cx="342900" cy="548640"/>
          </a:xfrm>
          <a:prstGeom prst="rect">
            <a:avLst/>
          </a:prstGeom>
          <a:noFill/>
        </p:spPr>
        <p:txBody>
          <a:bodyPr wrap="square" rtlCol="0">
            <a:spAutoFit/>
          </a:bodyPr>
          <a:lstStyle/>
          <a:p>
            <a:r>
              <a:rPr lang="en-US" sz="2800" b="1" dirty="0" smtClean="0">
                <a:solidFill>
                  <a:schemeClr val="accent2"/>
                </a:solidFill>
                <a:latin typeface="+mn-ea"/>
                <a:ea typeface="+mn-ea"/>
              </a:rPr>
              <a:t>3</a:t>
            </a:r>
            <a:endParaRPr lang="en-US" sz="2800" b="1" dirty="0">
              <a:solidFill>
                <a:schemeClr val="accent2"/>
              </a:solidFill>
              <a:latin typeface="+mn-ea"/>
              <a:ea typeface="+mn-ea"/>
            </a:endParaRPr>
          </a:p>
        </p:txBody>
      </p:sp>
      <p:sp>
        <p:nvSpPr>
          <p:cNvPr id="40" name="Freeform 11"/>
          <p:cNvSpPr/>
          <p:nvPr/>
        </p:nvSpPr>
        <p:spPr bwMode="auto">
          <a:xfrm>
            <a:off x="3465830" y="3796665"/>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42" name="Rectangle 12"/>
          <p:cNvSpPr>
            <a:spLocks noChangeArrowheads="1"/>
          </p:cNvSpPr>
          <p:nvPr/>
        </p:nvSpPr>
        <p:spPr bwMode="auto">
          <a:xfrm>
            <a:off x="3465830" y="3872865"/>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43" name="TextBox 17"/>
          <p:cNvSpPr txBox="1"/>
          <p:nvPr/>
        </p:nvSpPr>
        <p:spPr>
          <a:xfrm>
            <a:off x="3502660" y="3872865"/>
            <a:ext cx="342900" cy="548640"/>
          </a:xfrm>
          <a:prstGeom prst="rect">
            <a:avLst/>
          </a:prstGeom>
          <a:noFill/>
        </p:spPr>
        <p:txBody>
          <a:bodyPr wrap="square" rtlCol="0">
            <a:spAutoFit/>
          </a:bodyPr>
          <a:p>
            <a:r>
              <a:rPr lang="en-US" sz="2800" b="1" dirty="0" smtClean="0">
                <a:solidFill>
                  <a:schemeClr val="accent2"/>
                </a:solidFill>
                <a:latin typeface="+mn-ea"/>
                <a:ea typeface="+mn-ea"/>
              </a:rPr>
              <a:t>4</a:t>
            </a:r>
            <a:endParaRPr lang="en-US" sz="2800" b="1" dirty="0">
              <a:solidFill>
                <a:schemeClr val="accent2"/>
              </a:solidFill>
              <a:latin typeface="+mn-ea"/>
              <a:ea typeface="+mn-ea"/>
            </a:endParaRPr>
          </a:p>
        </p:txBody>
      </p:sp>
      <p:sp>
        <p:nvSpPr>
          <p:cNvPr id="41" name="Freeform 11"/>
          <p:cNvSpPr/>
          <p:nvPr/>
        </p:nvSpPr>
        <p:spPr bwMode="auto">
          <a:xfrm>
            <a:off x="6764655" y="1459865"/>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51" name="Freeform 10"/>
          <p:cNvSpPr/>
          <p:nvPr/>
        </p:nvSpPr>
        <p:spPr bwMode="auto">
          <a:xfrm>
            <a:off x="6591300" y="1536065"/>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52" name="Rectangle 12"/>
          <p:cNvSpPr>
            <a:spLocks noChangeArrowheads="1"/>
          </p:cNvSpPr>
          <p:nvPr/>
        </p:nvSpPr>
        <p:spPr bwMode="auto">
          <a:xfrm>
            <a:off x="6764655" y="1536065"/>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53" name="Freeform 10"/>
          <p:cNvSpPr/>
          <p:nvPr/>
        </p:nvSpPr>
        <p:spPr bwMode="auto">
          <a:xfrm>
            <a:off x="6591300" y="2292350"/>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54" name="Freeform 10"/>
          <p:cNvSpPr/>
          <p:nvPr/>
        </p:nvSpPr>
        <p:spPr bwMode="auto">
          <a:xfrm>
            <a:off x="6591300" y="3083560"/>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56" name="Freeform 10"/>
          <p:cNvSpPr/>
          <p:nvPr/>
        </p:nvSpPr>
        <p:spPr bwMode="auto">
          <a:xfrm>
            <a:off x="6591300" y="3872865"/>
            <a:ext cx="2742565" cy="478790"/>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57" name="TextBox 17"/>
          <p:cNvSpPr txBox="1"/>
          <p:nvPr/>
        </p:nvSpPr>
        <p:spPr>
          <a:xfrm>
            <a:off x="6801485" y="1536065"/>
            <a:ext cx="342900" cy="548640"/>
          </a:xfrm>
          <a:prstGeom prst="rect">
            <a:avLst/>
          </a:prstGeom>
          <a:noFill/>
        </p:spPr>
        <p:txBody>
          <a:bodyPr wrap="square" rtlCol="0">
            <a:spAutoFit/>
          </a:bodyPr>
          <a:p>
            <a:r>
              <a:rPr lang="en-US" sz="2800" b="1" dirty="0" smtClean="0">
                <a:solidFill>
                  <a:schemeClr val="accent2"/>
                </a:solidFill>
                <a:latin typeface="+mn-ea"/>
                <a:ea typeface="+mn-ea"/>
              </a:rPr>
              <a:t>5</a:t>
            </a:r>
            <a:endParaRPr lang="en-US" sz="2800" b="1" dirty="0">
              <a:solidFill>
                <a:schemeClr val="accent2"/>
              </a:solidFill>
              <a:latin typeface="+mn-ea"/>
              <a:ea typeface="+mn-ea"/>
            </a:endParaRPr>
          </a:p>
        </p:txBody>
      </p:sp>
      <p:sp>
        <p:nvSpPr>
          <p:cNvPr id="58" name="Freeform 11"/>
          <p:cNvSpPr/>
          <p:nvPr/>
        </p:nvSpPr>
        <p:spPr bwMode="auto">
          <a:xfrm>
            <a:off x="6784340" y="2216150"/>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59" name="Rectangle 12"/>
          <p:cNvSpPr>
            <a:spLocks noChangeArrowheads="1"/>
          </p:cNvSpPr>
          <p:nvPr/>
        </p:nvSpPr>
        <p:spPr bwMode="auto">
          <a:xfrm>
            <a:off x="6784340" y="2292350"/>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60" name="TextBox 17"/>
          <p:cNvSpPr txBox="1"/>
          <p:nvPr/>
        </p:nvSpPr>
        <p:spPr>
          <a:xfrm>
            <a:off x="6821170" y="2292350"/>
            <a:ext cx="342900" cy="548640"/>
          </a:xfrm>
          <a:prstGeom prst="rect">
            <a:avLst/>
          </a:prstGeom>
          <a:noFill/>
        </p:spPr>
        <p:txBody>
          <a:bodyPr wrap="square" rtlCol="0">
            <a:spAutoFit/>
          </a:bodyPr>
          <a:p>
            <a:r>
              <a:rPr lang="en-US" sz="2800" b="1" dirty="0" smtClean="0">
                <a:solidFill>
                  <a:schemeClr val="accent2"/>
                </a:solidFill>
                <a:latin typeface="+mn-ea"/>
                <a:ea typeface="+mn-ea"/>
              </a:rPr>
              <a:t>6</a:t>
            </a:r>
            <a:endParaRPr lang="en-US" sz="2800" b="1" dirty="0">
              <a:solidFill>
                <a:schemeClr val="accent2"/>
              </a:solidFill>
              <a:latin typeface="+mn-ea"/>
              <a:ea typeface="+mn-ea"/>
            </a:endParaRPr>
          </a:p>
        </p:txBody>
      </p:sp>
      <p:sp>
        <p:nvSpPr>
          <p:cNvPr id="61" name="Freeform 11"/>
          <p:cNvSpPr/>
          <p:nvPr/>
        </p:nvSpPr>
        <p:spPr bwMode="auto">
          <a:xfrm>
            <a:off x="6758940" y="3007360"/>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62" name="Rectangle 12"/>
          <p:cNvSpPr>
            <a:spLocks noChangeArrowheads="1"/>
          </p:cNvSpPr>
          <p:nvPr/>
        </p:nvSpPr>
        <p:spPr bwMode="auto">
          <a:xfrm>
            <a:off x="6758940" y="3083560"/>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63" name="TextBox 17"/>
          <p:cNvSpPr txBox="1"/>
          <p:nvPr/>
        </p:nvSpPr>
        <p:spPr>
          <a:xfrm>
            <a:off x="6795770" y="3083560"/>
            <a:ext cx="342900" cy="548640"/>
          </a:xfrm>
          <a:prstGeom prst="rect">
            <a:avLst/>
          </a:prstGeom>
          <a:noFill/>
        </p:spPr>
        <p:txBody>
          <a:bodyPr wrap="square" rtlCol="0">
            <a:spAutoFit/>
          </a:bodyPr>
          <a:p>
            <a:r>
              <a:rPr lang="en-US" sz="2800" b="1" dirty="0" smtClean="0">
                <a:solidFill>
                  <a:schemeClr val="accent2"/>
                </a:solidFill>
                <a:latin typeface="+mn-ea"/>
                <a:ea typeface="+mn-ea"/>
              </a:rPr>
              <a:t>7</a:t>
            </a:r>
            <a:endParaRPr lang="en-US" sz="2800" b="1" dirty="0">
              <a:solidFill>
                <a:schemeClr val="accent2"/>
              </a:solidFill>
              <a:latin typeface="+mn-ea"/>
              <a:ea typeface="+mn-ea"/>
            </a:endParaRPr>
          </a:p>
        </p:txBody>
      </p:sp>
      <p:sp>
        <p:nvSpPr>
          <p:cNvPr id="64" name="Freeform 11"/>
          <p:cNvSpPr/>
          <p:nvPr/>
        </p:nvSpPr>
        <p:spPr bwMode="auto">
          <a:xfrm>
            <a:off x="6764655" y="3796665"/>
            <a:ext cx="466725" cy="7620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65" name="Rectangle 12"/>
          <p:cNvSpPr>
            <a:spLocks noChangeArrowheads="1"/>
          </p:cNvSpPr>
          <p:nvPr/>
        </p:nvSpPr>
        <p:spPr bwMode="auto">
          <a:xfrm>
            <a:off x="6764655" y="3872865"/>
            <a:ext cx="466725" cy="478790"/>
          </a:xfrm>
          <a:prstGeom prst="rect">
            <a:avLst/>
          </a:prstGeom>
          <a:solidFill>
            <a:schemeClr val="tx1"/>
          </a:solidFill>
          <a:ln>
            <a:noFill/>
          </a:ln>
        </p:spPr>
        <p:txBody>
          <a:bodyPr vert="horz" wrap="square" lIns="91440" tIns="45720" rIns="91440" bIns="45720" numCol="1" anchor="t" anchorCtr="0" compatLnSpc="1"/>
          <a:p>
            <a:endParaRPr lang="zh-CN" altLang="en-US"/>
          </a:p>
        </p:txBody>
      </p:sp>
      <p:sp>
        <p:nvSpPr>
          <p:cNvPr id="66" name="TextBox 17"/>
          <p:cNvSpPr txBox="1"/>
          <p:nvPr/>
        </p:nvSpPr>
        <p:spPr>
          <a:xfrm>
            <a:off x="6801485" y="3872865"/>
            <a:ext cx="342900" cy="548640"/>
          </a:xfrm>
          <a:prstGeom prst="rect">
            <a:avLst/>
          </a:prstGeom>
          <a:noFill/>
        </p:spPr>
        <p:txBody>
          <a:bodyPr wrap="square" rtlCol="0">
            <a:spAutoFit/>
          </a:bodyPr>
          <a:p>
            <a:r>
              <a:rPr lang="en-US" sz="2800" b="1" dirty="0" smtClean="0">
                <a:solidFill>
                  <a:schemeClr val="accent2"/>
                </a:solidFill>
                <a:latin typeface="+mn-ea"/>
                <a:ea typeface="+mn-ea"/>
              </a:rPr>
              <a:t>8</a:t>
            </a:r>
            <a:endParaRPr lang="en-US" sz="2800" b="1" dirty="0">
              <a:solidFill>
                <a:schemeClr val="accent2"/>
              </a:solidFill>
              <a:latin typeface="+mn-ea"/>
              <a:ea typeface="+mn-ea"/>
            </a:endParaRPr>
          </a:p>
        </p:txBody>
      </p:sp>
      <p:sp>
        <p:nvSpPr>
          <p:cNvPr id="67" name="TextBox 16"/>
          <p:cNvSpPr txBox="1"/>
          <p:nvPr/>
        </p:nvSpPr>
        <p:spPr>
          <a:xfrm>
            <a:off x="4030980" y="1475740"/>
            <a:ext cx="5172710" cy="2865120"/>
          </a:xfrm>
          <a:prstGeom prst="rect">
            <a:avLst/>
          </a:prstGeom>
          <a:noFill/>
        </p:spPr>
        <p:txBody>
          <a:bodyPr wrap="square" rtlCol="0">
            <a:spAutoFit/>
          </a:bodyPr>
          <a:p>
            <a:pPr>
              <a:lnSpc>
                <a:spcPct val="130000"/>
              </a:lnSpc>
            </a:pPr>
            <a:r>
              <a:rPr lang="zh-CN" altLang="en-US" sz="2000" b="1" dirty="0">
                <a:solidFill>
                  <a:schemeClr val="accent1">
                    <a:lumMod val="50000"/>
                  </a:schemeClr>
                </a:solidFill>
                <a:latin typeface="+mn-ea"/>
                <a:ea typeface="+mn-ea"/>
              </a:rPr>
              <a:t>提高打开率                           提高转化率</a:t>
            </a:r>
            <a:endParaRPr lang="zh-CN" altLang="en-US" sz="2000" b="1" dirty="0">
              <a:solidFill>
                <a:schemeClr val="accent1">
                  <a:lumMod val="50000"/>
                </a:schemeClr>
              </a:solidFill>
              <a:latin typeface="+mn-ea"/>
              <a:ea typeface="+mn-ea"/>
            </a:endParaRPr>
          </a:p>
          <a:p>
            <a:pPr>
              <a:lnSpc>
                <a:spcPct val="130000"/>
              </a:lnSpc>
            </a:pPr>
            <a:endParaRPr lang="zh-CN" altLang="en-US" sz="2000" b="1" dirty="0">
              <a:solidFill>
                <a:schemeClr val="accent1">
                  <a:lumMod val="50000"/>
                </a:schemeClr>
              </a:solidFill>
              <a:latin typeface="+mn-ea"/>
              <a:ea typeface="+mn-ea"/>
            </a:endParaRPr>
          </a:p>
          <a:p>
            <a:pPr>
              <a:lnSpc>
                <a:spcPct val="130000"/>
              </a:lnSpc>
            </a:pPr>
            <a:r>
              <a:rPr lang="zh-CN" altLang="en-US" sz="2000" b="1" dirty="0">
                <a:solidFill>
                  <a:schemeClr val="accent1">
                    <a:lumMod val="50000"/>
                  </a:schemeClr>
                </a:solidFill>
                <a:latin typeface="+mn-ea"/>
                <a:ea typeface="+mn-ea"/>
              </a:rPr>
              <a:t>提升品牌温度                        提高互动热度</a:t>
            </a:r>
            <a:endParaRPr lang="zh-CN" altLang="en-US" sz="2000" b="1" dirty="0">
              <a:solidFill>
                <a:schemeClr val="accent1">
                  <a:lumMod val="50000"/>
                </a:schemeClr>
              </a:solidFill>
              <a:latin typeface="+mn-ea"/>
              <a:ea typeface="+mn-ea"/>
            </a:endParaRPr>
          </a:p>
          <a:p>
            <a:pPr>
              <a:lnSpc>
                <a:spcPct val="130000"/>
              </a:lnSpc>
            </a:pPr>
            <a:endParaRPr lang="zh-CN" altLang="en-US" sz="2000" b="1" dirty="0">
              <a:solidFill>
                <a:schemeClr val="accent1">
                  <a:lumMod val="50000"/>
                </a:schemeClr>
              </a:solidFill>
              <a:latin typeface="+mn-ea"/>
              <a:ea typeface="+mn-ea"/>
            </a:endParaRPr>
          </a:p>
          <a:p>
            <a:pPr>
              <a:lnSpc>
                <a:spcPct val="130000"/>
              </a:lnSpc>
            </a:pPr>
            <a:r>
              <a:rPr lang="zh-CN" altLang="en-US" sz="2000" b="1" dirty="0">
                <a:solidFill>
                  <a:schemeClr val="accent1">
                    <a:lumMod val="50000"/>
                  </a:schemeClr>
                </a:solidFill>
                <a:latin typeface="+mn-ea"/>
                <a:ea typeface="+mn-ea"/>
              </a:rPr>
              <a:t>提高传播率                            提高认可度</a:t>
            </a:r>
            <a:endParaRPr lang="zh-CN" altLang="en-US" sz="2000" b="1" dirty="0">
              <a:solidFill>
                <a:schemeClr val="accent1">
                  <a:lumMod val="50000"/>
                </a:schemeClr>
              </a:solidFill>
              <a:latin typeface="+mn-ea"/>
              <a:ea typeface="+mn-ea"/>
            </a:endParaRPr>
          </a:p>
          <a:p>
            <a:pPr>
              <a:lnSpc>
                <a:spcPct val="130000"/>
              </a:lnSpc>
            </a:pPr>
            <a:endParaRPr lang="zh-CN" altLang="en-US" sz="2000" b="1" dirty="0">
              <a:solidFill>
                <a:schemeClr val="accent1">
                  <a:lumMod val="50000"/>
                </a:schemeClr>
              </a:solidFill>
              <a:latin typeface="+mn-ea"/>
              <a:ea typeface="+mn-ea"/>
            </a:endParaRPr>
          </a:p>
          <a:p>
            <a:pPr>
              <a:lnSpc>
                <a:spcPct val="130000"/>
              </a:lnSpc>
            </a:pPr>
            <a:r>
              <a:rPr lang="zh-CN" altLang="en-US" sz="2000" b="1" dirty="0">
                <a:solidFill>
                  <a:schemeClr val="accent1">
                    <a:lumMod val="50000"/>
                  </a:schemeClr>
                </a:solidFill>
                <a:latin typeface="+mn-ea"/>
                <a:ea typeface="+mn-ea"/>
              </a:rPr>
              <a:t>标签细化                               老客数据化</a:t>
            </a:r>
            <a:endParaRPr lang="zh-CN" altLang="en-US" sz="2000" b="1" dirty="0">
              <a:solidFill>
                <a:schemeClr val="accent1">
                  <a:lumMod val="50000"/>
                </a:schemeClr>
              </a:solidFill>
              <a:latin typeface="+mn-ea"/>
              <a:ea typeface="+mn-ea"/>
            </a:endParaRPr>
          </a:p>
        </p:txBody>
      </p:sp>
    </p:spTree>
  </p:cSld>
  <p:clrMapOvr>
    <a:masterClrMapping/>
  </p:clrMapOvr>
  <p:transition spd="slow" advTm="5532"/>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数据沉淀</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23" name="Freeform 6"/>
          <p:cNvSpPr>
            <a:spLocks noChangeAspect="1"/>
          </p:cNvSpPr>
          <p:nvPr/>
        </p:nvSpPr>
        <p:spPr bwMode="auto">
          <a:xfrm>
            <a:off x="5848350" y="503164"/>
            <a:ext cx="982800" cy="986229"/>
          </a:xfrm>
          <a:custGeom>
            <a:avLst/>
            <a:gdLst>
              <a:gd name="T0" fmla="*/ 211 w 1202"/>
              <a:gd name="T1" fmla="*/ 0 h 1201"/>
              <a:gd name="T2" fmla="*/ 992 w 1202"/>
              <a:gd name="T3" fmla="*/ 0 h 1201"/>
              <a:gd name="T4" fmla="*/ 1202 w 1202"/>
              <a:gd name="T5" fmla="*/ 210 h 1201"/>
              <a:gd name="T6" fmla="*/ 1202 w 1202"/>
              <a:gd name="T7" fmla="*/ 992 h 1201"/>
              <a:gd name="T8" fmla="*/ 992 w 1202"/>
              <a:gd name="T9" fmla="*/ 1201 h 1201"/>
              <a:gd name="T10" fmla="*/ 211 w 1202"/>
              <a:gd name="T11" fmla="*/ 1201 h 1201"/>
              <a:gd name="T12" fmla="*/ 0 w 1202"/>
              <a:gd name="T13" fmla="*/ 992 h 1201"/>
              <a:gd name="T14" fmla="*/ 0 w 1202"/>
              <a:gd name="T15" fmla="*/ 210 h 1201"/>
              <a:gd name="T16" fmla="*/ 211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1" y="0"/>
                </a:moveTo>
                <a:lnTo>
                  <a:pt x="992" y="0"/>
                </a:lnTo>
                <a:cubicBezTo>
                  <a:pt x="1107" y="0"/>
                  <a:pt x="1202" y="94"/>
                  <a:pt x="1202" y="210"/>
                </a:cubicBezTo>
                <a:lnTo>
                  <a:pt x="1202" y="992"/>
                </a:lnTo>
                <a:cubicBezTo>
                  <a:pt x="1202" y="1107"/>
                  <a:pt x="1107" y="1201"/>
                  <a:pt x="992" y="1201"/>
                </a:cubicBezTo>
                <a:lnTo>
                  <a:pt x="211" y="1201"/>
                </a:lnTo>
                <a:cubicBezTo>
                  <a:pt x="95" y="1201"/>
                  <a:pt x="0" y="1107"/>
                  <a:pt x="0" y="992"/>
                </a:cubicBezTo>
                <a:lnTo>
                  <a:pt x="0" y="210"/>
                </a:lnTo>
                <a:cubicBezTo>
                  <a:pt x="0" y="94"/>
                  <a:pt x="95" y="0"/>
                  <a:pt x="211" y="0"/>
                </a:cubicBezTo>
                <a:close/>
              </a:path>
            </a:pathLst>
          </a:custGeom>
          <a:solidFill>
            <a:srgbClr val="009144"/>
          </a:solidFill>
          <a:ln w="9525">
            <a:noFill/>
            <a:round/>
          </a:ln>
        </p:spPr>
        <p:txBody>
          <a:bodyPr vert="horz" wrap="square" lIns="91440" tIns="45720" rIns="91440" bIns="45720" numCol="1" anchor="t" anchorCtr="0" compatLnSpc="1"/>
          <a:lstStyle/>
          <a:p>
            <a:endParaRPr lang="zh-CN" altLang="en-US"/>
          </a:p>
        </p:txBody>
      </p:sp>
      <p:sp>
        <p:nvSpPr>
          <p:cNvPr id="124" name="Freeform 7"/>
          <p:cNvSpPr>
            <a:spLocks noEditPoints="1"/>
          </p:cNvSpPr>
          <p:nvPr/>
        </p:nvSpPr>
        <p:spPr bwMode="auto">
          <a:xfrm>
            <a:off x="5984875" y="592298"/>
            <a:ext cx="644525" cy="527050"/>
          </a:xfrm>
          <a:custGeom>
            <a:avLst/>
            <a:gdLst>
              <a:gd name="T0" fmla="*/ 684 w 851"/>
              <a:gd name="T1" fmla="*/ 650 h 694"/>
              <a:gd name="T2" fmla="*/ 773 w 851"/>
              <a:gd name="T3" fmla="*/ 694 h 694"/>
              <a:gd name="T4" fmla="*/ 750 w 851"/>
              <a:gd name="T5" fmla="*/ 618 h 694"/>
              <a:gd name="T6" fmla="*/ 851 w 851"/>
              <a:gd name="T7" fmla="*/ 447 h 694"/>
              <a:gd name="T8" fmla="*/ 594 w 851"/>
              <a:gd name="T9" fmla="*/ 230 h 694"/>
              <a:gd name="T10" fmla="*/ 337 w 851"/>
              <a:gd name="T11" fmla="*/ 447 h 694"/>
              <a:gd name="T12" fmla="*/ 594 w 851"/>
              <a:gd name="T13" fmla="*/ 663 h 694"/>
              <a:gd name="T14" fmla="*/ 684 w 851"/>
              <a:gd name="T15" fmla="*/ 650 h 694"/>
              <a:gd name="T16" fmla="*/ 494 w 851"/>
              <a:gd name="T17" fmla="*/ 355 h 694"/>
              <a:gd name="T18" fmla="*/ 526 w 851"/>
              <a:gd name="T19" fmla="*/ 387 h 694"/>
              <a:gd name="T20" fmla="*/ 494 w 851"/>
              <a:gd name="T21" fmla="*/ 419 h 694"/>
              <a:gd name="T22" fmla="*/ 463 w 851"/>
              <a:gd name="T23" fmla="*/ 387 h 694"/>
              <a:gd name="T24" fmla="*/ 494 w 851"/>
              <a:gd name="T25" fmla="*/ 355 h 694"/>
              <a:gd name="T26" fmla="*/ 659 w 851"/>
              <a:gd name="T27" fmla="*/ 355 h 694"/>
              <a:gd name="T28" fmla="*/ 691 w 851"/>
              <a:gd name="T29" fmla="*/ 387 h 694"/>
              <a:gd name="T30" fmla="*/ 659 w 851"/>
              <a:gd name="T31" fmla="*/ 419 h 694"/>
              <a:gd name="T32" fmla="*/ 628 w 851"/>
              <a:gd name="T33" fmla="*/ 387 h 694"/>
              <a:gd name="T34" fmla="*/ 659 w 851"/>
              <a:gd name="T35" fmla="*/ 355 h 694"/>
              <a:gd name="T36" fmla="*/ 198 w 851"/>
              <a:gd name="T37" fmla="*/ 497 h 694"/>
              <a:gd name="T38" fmla="*/ 92 w 851"/>
              <a:gd name="T39" fmla="*/ 550 h 694"/>
              <a:gd name="T40" fmla="*/ 119 w 851"/>
              <a:gd name="T41" fmla="*/ 460 h 694"/>
              <a:gd name="T42" fmla="*/ 0 w 851"/>
              <a:gd name="T43" fmla="*/ 257 h 694"/>
              <a:gd name="T44" fmla="*/ 304 w 851"/>
              <a:gd name="T45" fmla="*/ 0 h 694"/>
              <a:gd name="T46" fmla="*/ 604 w 851"/>
              <a:gd name="T47" fmla="*/ 213 h 694"/>
              <a:gd name="T48" fmla="*/ 594 w 851"/>
              <a:gd name="T49" fmla="*/ 213 h 694"/>
              <a:gd name="T50" fmla="*/ 430 w 851"/>
              <a:gd name="T51" fmla="*/ 260 h 694"/>
              <a:gd name="T52" fmla="*/ 332 w 851"/>
              <a:gd name="T53" fmla="*/ 378 h 694"/>
              <a:gd name="T54" fmla="*/ 320 w 851"/>
              <a:gd name="T55" fmla="*/ 447 h 694"/>
              <a:gd name="T56" fmla="*/ 331 w 851"/>
              <a:gd name="T57" fmla="*/ 512 h 694"/>
              <a:gd name="T58" fmla="*/ 304 w 851"/>
              <a:gd name="T59" fmla="*/ 513 h 694"/>
              <a:gd name="T60" fmla="*/ 198 w 851"/>
              <a:gd name="T61" fmla="*/ 497 h 694"/>
              <a:gd name="T62" fmla="*/ 202 w 851"/>
              <a:gd name="T63" fmla="*/ 127 h 694"/>
              <a:gd name="T64" fmla="*/ 242 w 851"/>
              <a:gd name="T65" fmla="*/ 167 h 694"/>
              <a:gd name="T66" fmla="*/ 202 w 851"/>
              <a:gd name="T67" fmla="*/ 207 h 694"/>
              <a:gd name="T68" fmla="*/ 162 w 851"/>
              <a:gd name="T69" fmla="*/ 167 h 694"/>
              <a:gd name="T70" fmla="*/ 202 w 851"/>
              <a:gd name="T71" fmla="*/ 127 h 694"/>
              <a:gd name="T72" fmla="*/ 413 w 851"/>
              <a:gd name="T73" fmla="*/ 127 h 694"/>
              <a:gd name="T74" fmla="*/ 453 w 851"/>
              <a:gd name="T75" fmla="*/ 167 h 694"/>
              <a:gd name="T76" fmla="*/ 413 w 851"/>
              <a:gd name="T77" fmla="*/ 207 h 694"/>
              <a:gd name="T78" fmla="*/ 373 w 851"/>
              <a:gd name="T79" fmla="*/ 167 h 694"/>
              <a:gd name="T80" fmla="*/ 413 w 851"/>
              <a:gd name="T81" fmla="*/ 12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51" h="694">
                <a:moveTo>
                  <a:pt x="684" y="650"/>
                </a:moveTo>
                <a:lnTo>
                  <a:pt x="773" y="694"/>
                </a:lnTo>
                <a:lnTo>
                  <a:pt x="750" y="618"/>
                </a:lnTo>
                <a:cubicBezTo>
                  <a:pt x="811" y="579"/>
                  <a:pt x="851" y="516"/>
                  <a:pt x="851" y="447"/>
                </a:cubicBezTo>
                <a:cubicBezTo>
                  <a:pt x="851" y="328"/>
                  <a:pt x="735" y="230"/>
                  <a:pt x="594" y="230"/>
                </a:cubicBezTo>
                <a:cubicBezTo>
                  <a:pt x="452" y="230"/>
                  <a:pt x="337" y="328"/>
                  <a:pt x="337" y="447"/>
                </a:cubicBezTo>
                <a:cubicBezTo>
                  <a:pt x="337" y="566"/>
                  <a:pt x="452" y="663"/>
                  <a:pt x="594" y="663"/>
                </a:cubicBezTo>
                <a:cubicBezTo>
                  <a:pt x="625" y="663"/>
                  <a:pt x="656" y="658"/>
                  <a:pt x="684" y="650"/>
                </a:cubicBezTo>
                <a:close/>
                <a:moveTo>
                  <a:pt x="494" y="355"/>
                </a:moveTo>
                <a:cubicBezTo>
                  <a:pt x="512" y="355"/>
                  <a:pt x="526" y="370"/>
                  <a:pt x="526" y="387"/>
                </a:cubicBezTo>
                <a:cubicBezTo>
                  <a:pt x="526" y="404"/>
                  <a:pt x="512" y="419"/>
                  <a:pt x="494" y="419"/>
                </a:cubicBezTo>
                <a:cubicBezTo>
                  <a:pt x="477" y="419"/>
                  <a:pt x="463" y="404"/>
                  <a:pt x="463" y="387"/>
                </a:cubicBezTo>
                <a:cubicBezTo>
                  <a:pt x="463" y="370"/>
                  <a:pt x="477" y="355"/>
                  <a:pt x="494" y="355"/>
                </a:cubicBezTo>
                <a:close/>
                <a:moveTo>
                  <a:pt x="659" y="355"/>
                </a:moveTo>
                <a:cubicBezTo>
                  <a:pt x="677" y="355"/>
                  <a:pt x="691" y="370"/>
                  <a:pt x="691" y="387"/>
                </a:cubicBezTo>
                <a:cubicBezTo>
                  <a:pt x="691" y="404"/>
                  <a:pt x="677" y="419"/>
                  <a:pt x="659" y="419"/>
                </a:cubicBezTo>
                <a:cubicBezTo>
                  <a:pt x="642" y="419"/>
                  <a:pt x="628" y="404"/>
                  <a:pt x="628" y="387"/>
                </a:cubicBezTo>
                <a:cubicBezTo>
                  <a:pt x="628" y="370"/>
                  <a:pt x="642" y="355"/>
                  <a:pt x="659" y="355"/>
                </a:cubicBezTo>
                <a:close/>
                <a:moveTo>
                  <a:pt x="198" y="497"/>
                </a:moveTo>
                <a:lnTo>
                  <a:pt x="92" y="550"/>
                </a:lnTo>
                <a:lnTo>
                  <a:pt x="119" y="460"/>
                </a:lnTo>
                <a:cubicBezTo>
                  <a:pt x="47" y="413"/>
                  <a:pt x="0" y="339"/>
                  <a:pt x="0" y="257"/>
                </a:cubicBezTo>
                <a:cubicBezTo>
                  <a:pt x="0" y="115"/>
                  <a:pt x="137" y="0"/>
                  <a:pt x="304" y="0"/>
                </a:cubicBezTo>
                <a:cubicBezTo>
                  <a:pt x="455" y="0"/>
                  <a:pt x="580" y="93"/>
                  <a:pt x="604" y="213"/>
                </a:cubicBezTo>
                <a:cubicBezTo>
                  <a:pt x="601" y="213"/>
                  <a:pt x="597" y="213"/>
                  <a:pt x="594" y="213"/>
                </a:cubicBezTo>
                <a:cubicBezTo>
                  <a:pt x="536" y="213"/>
                  <a:pt x="479" y="229"/>
                  <a:pt x="430" y="260"/>
                </a:cubicBezTo>
                <a:cubicBezTo>
                  <a:pt x="386" y="288"/>
                  <a:pt x="350" y="329"/>
                  <a:pt x="332" y="378"/>
                </a:cubicBezTo>
                <a:cubicBezTo>
                  <a:pt x="324" y="400"/>
                  <a:pt x="320" y="423"/>
                  <a:pt x="320" y="447"/>
                </a:cubicBezTo>
                <a:cubicBezTo>
                  <a:pt x="320" y="469"/>
                  <a:pt x="324" y="491"/>
                  <a:pt x="331" y="512"/>
                </a:cubicBezTo>
                <a:cubicBezTo>
                  <a:pt x="322" y="513"/>
                  <a:pt x="313" y="513"/>
                  <a:pt x="304" y="513"/>
                </a:cubicBezTo>
                <a:cubicBezTo>
                  <a:pt x="267" y="513"/>
                  <a:pt x="231" y="507"/>
                  <a:pt x="198" y="497"/>
                </a:cubicBezTo>
                <a:close/>
                <a:moveTo>
                  <a:pt x="202" y="127"/>
                </a:moveTo>
                <a:cubicBezTo>
                  <a:pt x="224" y="127"/>
                  <a:pt x="242" y="145"/>
                  <a:pt x="242" y="167"/>
                </a:cubicBezTo>
                <a:cubicBezTo>
                  <a:pt x="242" y="189"/>
                  <a:pt x="224" y="207"/>
                  <a:pt x="202" y="207"/>
                </a:cubicBezTo>
                <a:cubicBezTo>
                  <a:pt x="180" y="207"/>
                  <a:pt x="162" y="189"/>
                  <a:pt x="162" y="167"/>
                </a:cubicBezTo>
                <a:cubicBezTo>
                  <a:pt x="162" y="145"/>
                  <a:pt x="180" y="127"/>
                  <a:pt x="202" y="127"/>
                </a:cubicBezTo>
                <a:close/>
                <a:moveTo>
                  <a:pt x="413" y="127"/>
                </a:moveTo>
                <a:cubicBezTo>
                  <a:pt x="435" y="127"/>
                  <a:pt x="453" y="145"/>
                  <a:pt x="453" y="167"/>
                </a:cubicBezTo>
                <a:cubicBezTo>
                  <a:pt x="453" y="189"/>
                  <a:pt x="435" y="207"/>
                  <a:pt x="413" y="207"/>
                </a:cubicBezTo>
                <a:cubicBezTo>
                  <a:pt x="391" y="207"/>
                  <a:pt x="373" y="189"/>
                  <a:pt x="373" y="167"/>
                </a:cubicBezTo>
                <a:cubicBezTo>
                  <a:pt x="373" y="145"/>
                  <a:pt x="391" y="127"/>
                  <a:pt x="413" y="127"/>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25" name="Freeform 8"/>
          <p:cNvSpPr>
            <a:spLocks noChangeAspect="1"/>
          </p:cNvSpPr>
          <p:nvPr/>
        </p:nvSpPr>
        <p:spPr bwMode="auto">
          <a:xfrm>
            <a:off x="5848350" y="5447290"/>
            <a:ext cx="982800" cy="987945"/>
          </a:xfrm>
          <a:custGeom>
            <a:avLst/>
            <a:gdLst>
              <a:gd name="T0" fmla="*/ 211 w 1202"/>
              <a:gd name="T1" fmla="*/ 0 h 1202"/>
              <a:gd name="T2" fmla="*/ 992 w 1202"/>
              <a:gd name="T3" fmla="*/ 0 h 1202"/>
              <a:gd name="T4" fmla="*/ 1202 w 1202"/>
              <a:gd name="T5" fmla="*/ 210 h 1202"/>
              <a:gd name="T6" fmla="*/ 1202 w 1202"/>
              <a:gd name="T7" fmla="*/ 992 h 1202"/>
              <a:gd name="T8" fmla="*/ 992 w 1202"/>
              <a:gd name="T9" fmla="*/ 1202 h 1202"/>
              <a:gd name="T10" fmla="*/ 211 w 1202"/>
              <a:gd name="T11" fmla="*/ 1202 h 1202"/>
              <a:gd name="T12" fmla="*/ 0 w 1202"/>
              <a:gd name="T13" fmla="*/ 992 h 1202"/>
              <a:gd name="T14" fmla="*/ 0 w 1202"/>
              <a:gd name="T15" fmla="*/ 210 h 1202"/>
              <a:gd name="T16" fmla="*/ 211 w 1202"/>
              <a:gd name="T17" fmla="*/ 0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2">
                <a:moveTo>
                  <a:pt x="211" y="0"/>
                </a:moveTo>
                <a:lnTo>
                  <a:pt x="992" y="0"/>
                </a:lnTo>
                <a:cubicBezTo>
                  <a:pt x="1107" y="0"/>
                  <a:pt x="1202" y="95"/>
                  <a:pt x="1202" y="210"/>
                </a:cubicBezTo>
                <a:lnTo>
                  <a:pt x="1202" y="992"/>
                </a:lnTo>
                <a:cubicBezTo>
                  <a:pt x="1202" y="1108"/>
                  <a:pt x="1107" y="1202"/>
                  <a:pt x="992" y="1202"/>
                </a:cubicBezTo>
                <a:lnTo>
                  <a:pt x="211" y="1202"/>
                </a:lnTo>
                <a:cubicBezTo>
                  <a:pt x="95" y="1202"/>
                  <a:pt x="0" y="1108"/>
                  <a:pt x="0" y="992"/>
                </a:cubicBezTo>
                <a:lnTo>
                  <a:pt x="0" y="210"/>
                </a:lnTo>
                <a:cubicBezTo>
                  <a:pt x="0" y="95"/>
                  <a:pt x="95" y="0"/>
                  <a:pt x="211" y="0"/>
                </a:cubicBezTo>
                <a:close/>
              </a:path>
            </a:pathLst>
          </a:custGeom>
          <a:solidFill>
            <a:schemeClr val="bg2"/>
          </a:solidFill>
          <a:ln w="9525">
            <a:noFill/>
            <a:round/>
          </a:ln>
        </p:spPr>
        <p:txBody>
          <a:bodyPr vert="horz" wrap="square" lIns="91440" tIns="45720" rIns="91440" bIns="45720" numCol="1" anchor="t" anchorCtr="0" compatLnSpc="1"/>
          <a:lstStyle/>
          <a:p>
            <a:endParaRPr lang="zh-CN" altLang="en-US"/>
          </a:p>
        </p:txBody>
      </p:sp>
      <p:sp>
        <p:nvSpPr>
          <p:cNvPr id="126" name="Freeform 9"/>
          <p:cNvSpPr>
            <a:spLocks noEditPoints="1"/>
          </p:cNvSpPr>
          <p:nvPr/>
        </p:nvSpPr>
        <p:spPr bwMode="auto">
          <a:xfrm>
            <a:off x="6022182" y="5498830"/>
            <a:ext cx="635000" cy="549275"/>
          </a:xfrm>
          <a:custGeom>
            <a:avLst/>
            <a:gdLst>
              <a:gd name="T0" fmla="*/ 420 w 840"/>
              <a:gd name="T1" fmla="*/ 0 h 724"/>
              <a:gd name="T2" fmla="*/ 420 w 840"/>
              <a:gd name="T3" fmla="*/ 0 h 724"/>
              <a:gd name="T4" fmla="*/ 395 w 840"/>
              <a:gd name="T5" fmla="*/ 8 h 724"/>
              <a:gd name="T6" fmla="*/ 22 w 840"/>
              <a:gd name="T7" fmla="*/ 282 h 724"/>
              <a:gd name="T8" fmla="*/ 14 w 840"/>
              <a:gd name="T9" fmla="*/ 340 h 724"/>
              <a:gd name="T10" fmla="*/ 21 w 840"/>
              <a:gd name="T11" fmla="*/ 349 h 724"/>
              <a:gd name="T12" fmla="*/ 78 w 840"/>
              <a:gd name="T13" fmla="*/ 358 h 724"/>
              <a:gd name="T14" fmla="*/ 420 w 840"/>
              <a:gd name="T15" fmla="*/ 106 h 724"/>
              <a:gd name="T16" fmla="*/ 762 w 840"/>
              <a:gd name="T17" fmla="*/ 358 h 724"/>
              <a:gd name="T18" fmla="*/ 820 w 840"/>
              <a:gd name="T19" fmla="*/ 349 h 724"/>
              <a:gd name="T20" fmla="*/ 827 w 840"/>
              <a:gd name="T21" fmla="*/ 340 h 724"/>
              <a:gd name="T22" fmla="*/ 818 w 840"/>
              <a:gd name="T23" fmla="*/ 282 h 724"/>
              <a:gd name="T24" fmla="*/ 693 w 840"/>
              <a:gd name="T25" fmla="*/ 190 h 724"/>
              <a:gd name="T26" fmla="*/ 693 w 840"/>
              <a:gd name="T27" fmla="*/ 54 h 724"/>
              <a:gd name="T28" fmla="*/ 676 w 840"/>
              <a:gd name="T29" fmla="*/ 38 h 724"/>
              <a:gd name="T30" fmla="*/ 608 w 840"/>
              <a:gd name="T31" fmla="*/ 38 h 724"/>
              <a:gd name="T32" fmla="*/ 592 w 840"/>
              <a:gd name="T33" fmla="*/ 54 h 724"/>
              <a:gd name="T34" fmla="*/ 592 w 840"/>
              <a:gd name="T35" fmla="*/ 116 h 724"/>
              <a:gd name="T36" fmla="*/ 446 w 840"/>
              <a:gd name="T37" fmla="*/ 8 h 724"/>
              <a:gd name="T38" fmla="*/ 420 w 840"/>
              <a:gd name="T39" fmla="*/ 0 h 724"/>
              <a:gd name="T40" fmla="*/ 678 w 840"/>
              <a:gd name="T41" fmla="*/ 356 h 724"/>
              <a:gd name="T42" fmla="*/ 440 w 840"/>
              <a:gd name="T43" fmla="*/ 186 h 724"/>
              <a:gd name="T44" fmla="*/ 420 w 840"/>
              <a:gd name="T45" fmla="*/ 180 h 724"/>
              <a:gd name="T46" fmla="*/ 400 w 840"/>
              <a:gd name="T47" fmla="*/ 186 h 724"/>
              <a:gd name="T48" fmla="*/ 162 w 840"/>
              <a:gd name="T49" fmla="*/ 356 h 724"/>
              <a:gd name="T50" fmla="*/ 148 w 840"/>
              <a:gd name="T51" fmla="*/ 384 h 724"/>
              <a:gd name="T52" fmla="*/ 148 w 840"/>
              <a:gd name="T53" fmla="*/ 639 h 724"/>
              <a:gd name="T54" fmla="*/ 233 w 840"/>
              <a:gd name="T55" fmla="*/ 724 h 724"/>
              <a:gd name="T56" fmla="*/ 329 w 840"/>
              <a:gd name="T57" fmla="*/ 724 h 724"/>
              <a:gd name="T58" fmla="*/ 329 w 840"/>
              <a:gd name="T59" fmla="*/ 554 h 724"/>
              <a:gd name="T60" fmla="*/ 363 w 840"/>
              <a:gd name="T61" fmla="*/ 520 h 724"/>
              <a:gd name="T62" fmla="*/ 478 w 840"/>
              <a:gd name="T63" fmla="*/ 520 h 724"/>
              <a:gd name="T64" fmla="*/ 512 w 840"/>
              <a:gd name="T65" fmla="*/ 554 h 724"/>
              <a:gd name="T66" fmla="*/ 512 w 840"/>
              <a:gd name="T67" fmla="*/ 724 h 724"/>
              <a:gd name="T68" fmla="*/ 607 w 840"/>
              <a:gd name="T69" fmla="*/ 724 h 724"/>
              <a:gd name="T70" fmla="*/ 692 w 840"/>
              <a:gd name="T71" fmla="*/ 639 h 724"/>
              <a:gd name="T72" fmla="*/ 692 w 840"/>
              <a:gd name="T73" fmla="*/ 384 h 724"/>
              <a:gd name="T74" fmla="*/ 678 w 840"/>
              <a:gd name="T75" fmla="*/ 356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0" h="724">
                <a:moveTo>
                  <a:pt x="420" y="0"/>
                </a:moveTo>
                <a:lnTo>
                  <a:pt x="420" y="0"/>
                </a:lnTo>
                <a:cubicBezTo>
                  <a:pt x="411" y="0"/>
                  <a:pt x="402" y="3"/>
                  <a:pt x="395" y="8"/>
                </a:cubicBezTo>
                <a:lnTo>
                  <a:pt x="22" y="282"/>
                </a:lnTo>
                <a:cubicBezTo>
                  <a:pt x="4" y="296"/>
                  <a:pt x="0" y="322"/>
                  <a:pt x="14" y="340"/>
                </a:cubicBezTo>
                <a:lnTo>
                  <a:pt x="21" y="349"/>
                </a:lnTo>
                <a:cubicBezTo>
                  <a:pt x="34" y="367"/>
                  <a:pt x="60" y="371"/>
                  <a:pt x="78" y="358"/>
                </a:cubicBezTo>
                <a:lnTo>
                  <a:pt x="420" y="106"/>
                </a:lnTo>
                <a:lnTo>
                  <a:pt x="762" y="358"/>
                </a:lnTo>
                <a:cubicBezTo>
                  <a:pt x="781" y="371"/>
                  <a:pt x="806" y="367"/>
                  <a:pt x="820" y="349"/>
                </a:cubicBezTo>
                <a:lnTo>
                  <a:pt x="827" y="340"/>
                </a:lnTo>
                <a:cubicBezTo>
                  <a:pt x="840" y="322"/>
                  <a:pt x="836" y="296"/>
                  <a:pt x="818" y="282"/>
                </a:cubicBezTo>
                <a:lnTo>
                  <a:pt x="693" y="190"/>
                </a:lnTo>
                <a:lnTo>
                  <a:pt x="693" y="54"/>
                </a:lnTo>
                <a:cubicBezTo>
                  <a:pt x="693" y="45"/>
                  <a:pt x="685" y="38"/>
                  <a:pt x="676" y="38"/>
                </a:cubicBezTo>
                <a:lnTo>
                  <a:pt x="608" y="38"/>
                </a:lnTo>
                <a:cubicBezTo>
                  <a:pt x="599" y="38"/>
                  <a:pt x="592" y="45"/>
                  <a:pt x="592" y="54"/>
                </a:cubicBezTo>
                <a:lnTo>
                  <a:pt x="592" y="116"/>
                </a:lnTo>
                <a:lnTo>
                  <a:pt x="446" y="8"/>
                </a:lnTo>
                <a:cubicBezTo>
                  <a:pt x="438" y="3"/>
                  <a:pt x="429" y="0"/>
                  <a:pt x="420" y="0"/>
                </a:cubicBezTo>
                <a:close/>
                <a:moveTo>
                  <a:pt x="678" y="356"/>
                </a:moveTo>
                <a:lnTo>
                  <a:pt x="440" y="186"/>
                </a:lnTo>
                <a:cubicBezTo>
                  <a:pt x="434" y="182"/>
                  <a:pt x="427" y="180"/>
                  <a:pt x="420" y="180"/>
                </a:cubicBezTo>
                <a:cubicBezTo>
                  <a:pt x="413" y="180"/>
                  <a:pt x="406" y="182"/>
                  <a:pt x="400" y="186"/>
                </a:cubicBezTo>
                <a:lnTo>
                  <a:pt x="162" y="356"/>
                </a:lnTo>
                <a:cubicBezTo>
                  <a:pt x="153" y="363"/>
                  <a:pt x="148" y="373"/>
                  <a:pt x="148" y="384"/>
                </a:cubicBezTo>
                <a:lnTo>
                  <a:pt x="148" y="639"/>
                </a:lnTo>
                <a:cubicBezTo>
                  <a:pt x="148" y="686"/>
                  <a:pt x="186" y="724"/>
                  <a:pt x="233" y="724"/>
                </a:cubicBezTo>
                <a:lnTo>
                  <a:pt x="329" y="724"/>
                </a:lnTo>
                <a:lnTo>
                  <a:pt x="329" y="554"/>
                </a:lnTo>
                <a:cubicBezTo>
                  <a:pt x="329" y="535"/>
                  <a:pt x="344" y="520"/>
                  <a:pt x="363" y="520"/>
                </a:cubicBezTo>
                <a:lnTo>
                  <a:pt x="478" y="520"/>
                </a:lnTo>
                <a:cubicBezTo>
                  <a:pt x="496" y="520"/>
                  <a:pt x="512" y="535"/>
                  <a:pt x="512" y="554"/>
                </a:cubicBezTo>
                <a:lnTo>
                  <a:pt x="512" y="724"/>
                </a:lnTo>
                <a:lnTo>
                  <a:pt x="607" y="724"/>
                </a:lnTo>
                <a:cubicBezTo>
                  <a:pt x="654" y="724"/>
                  <a:pt x="692" y="686"/>
                  <a:pt x="692" y="639"/>
                </a:cubicBezTo>
                <a:lnTo>
                  <a:pt x="692" y="384"/>
                </a:lnTo>
                <a:cubicBezTo>
                  <a:pt x="692" y="373"/>
                  <a:pt x="687" y="363"/>
                  <a:pt x="678" y="356"/>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27" name="Freeform 10"/>
          <p:cNvSpPr>
            <a:spLocks noChangeAspect="1"/>
          </p:cNvSpPr>
          <p:nvPr/>
        </p:nvSpPr>
        <p:spPr bwMode="auto">
          <a:xfrm>
            <a:off x="10073601" y="3097530"/>
            <a:ext cx="982800" cy="986229"/>
          </a:xfrm>
          <a:custGeom>
            <a:avLst/>
            <a:gdLst>
              <a:gd name="T0" fmla="*/ 210 w 1202"/>
              <a:gd name="T1" fmla="*/ 0 h 1201"/>
              <a:gd name="T2" fmla="*/ 991 w 1202"/>
              <a:gd name="T3" fmla="*/ 0 h 1201"/>
              <a:gd name="T4" fmla="*/ 1202 w 1202"/>
              <a:gd name="T5" fmla="*/ 210 h 1201"/>
              <a:gd name="T6" fmla="*/ 1202 w 1202"/>
              <a:gd name="T7" fmla="*/ 992 h 1201"/>
              <a:gd name="T8" fmla="*/ 991 w 1202"/>
              <a:gd name="T9" fmla="*/ 1201 h 1201"/>
              <a:gd name="T10" fmla="*/ 210 w 1202"/>
              <a:gd name="T11" fmla="*/ 1201 h 1201"/>
              <a:gd name="T12" fmla="*/ 0 w 1202"/>
              <a:gd name="T13" fmla="*/ 992 h 1201"/>
              <a:gd name="T14" fmla="*/ 0 w 1202"/>
              <a:gd name="T15" fmla="*/ 210 h 1201"/>
              <a:gd name="T16" fmla="*/ 210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0" y="0"/>
                </a:moveTo>
                <a:lnTo>
                  <a:pt x="991" y="0"/>
                </a:lnTo>
                <a:cubicBezTo>
                  <a:pt x="1107" y="0"/>
                  <a:pt x="1202" y="94"/>
                  <a:pt x="1202" y="210"/>
                </a:cubicBezTo>
                <a:lnTo>
                  <a:pt x="1202" y="992"/>
                </a:lnTo>
                <a:cubicBezTo>
                  <a:pt x="1202" y="1107"/>
                  <a:pt x="1107" y="1201"/>
                  <a:pt x="991" y="1201"/>
                </a:cubicBezTo>
                <a:lnTo>
                  <a:pt x="210" y="1201"/>
                </a:lnTo>
                <a:cubicBezTo>
                  <a:pt x="95" y="1201"/>
                  <a:pt x="0" y="1107"/>
                  <a:pt x="0" y="992"/>
                </a:cubicBezTo>
                <a:lnTo>
                  <a:pt x="0" y="210"/>
                </a:lnTo>
                <a:cubicBezTo>
                  <a:pt x="0" y="94"/>
                  <a:pt x="95" y="0"/>
                  <a:pt x="210" y="0"/>
                </a:cubicBezTo>
                <a:close/>
              </a:path>
            </a:pathLst>
          </a:custGeom>
          <a:solidFill>
            <a:schemeClr val="tx2"/>
          </a:solidFill>
          <a:ln w="9525">
            <a:noFill/>
            <a:round/>
          </a:ln>
        </p:spPr>
        <p:txBody>
          <a:bodyPr vert="horz" wrap="square" lIns="91440" tIns="45720" rIns="91440" bIns="45720" numCol="1" anchor="t" anchorCtr="0" compatLnSpc="1"/>
          <a:lstStyle/>
          <a:p>
            <a:endParaRPr lang="zh-CN" altLang="en-US"/>
          </a:p>
        </p:txBody>
      </p:sp>
      <p:sp>
        <p:nvSpPr>
          <p:cNvPr id="128" name="Freeform 11"/>
          <p:cNvSpPr/>
          <p:nvPr/>
        </p:nvSpPr>
        <p:spPr bwMode="auto">
          <a:xfrm>
            <a:off x="10315230" y="3209405"/>
            <a:ext cx="528309" cy="466718"/>
          </a:xfrm>
          <a:custGeom>
            <a:avLst/>
            <a:gdLst>
              <a:gd name="T0" fmla="*/ 128 w 810"/>
              <a:gd name="T1" fmla="*/ 712 h 712"/>
              <a:gd name="T2" fmla="*/ 149 w 810"/>
              <a:gd name="T3" fmla="*/ 603 h 712"/>
              <a:gd name="T4" fmla="*/ 0 w 810"/>
              <a:gd name="T5" fmla="*/ 340 h 712"/>
              <a:gd name="T6" fmla="*/ 405 w 810"/>
              <a:gd name="T7" fmla="*/ 0 h 712"/>
              <a:gd name="T8" fmla="*/ 727 w 810"/>
              <a:gd name="T9" fmla="*/ 136 h 712"/>
              <a:gd name="T10" fmla="*/ 340 w 810"/>
              <a:gd name="T11" fmla="*/ 330 h 712"/>
              <a:gd name="T12" fmla="*/ 308 w 810"/>
              <a:gd name="T13" fmla="*/ 340 h 712"/>
              <a:gd name="T14" fmla="*/ 275 w 810"/>
              <a:gd name="T15" fmla="*/ 325 h 712"/>
              <a:gd name="T16" fmla="*/ 191 w 810"/>
              <a:gd name="T17" fmla="*/ 262 h 712"/>
              <a:gd name="T18" fmla="*/ 182 w 810"/>
              <a:gd name="T19" fmla="*/ 258 h 712"/>
              <a:gd name="T20" fmla="*/ 188 w 810"/>
              <a:gd name="T21" fmla="*/ 275 h 712"/>
              <a:gd name="T22" fmla="*/ 285 w 810"/>
              <a:gd name="T23" fmla="*/ 459 h 712"/>
              <a:gd name="T24" fmla="*/ 733 w 810"/>
              <a:gd name="T25" fmla="*/ 189 h 712"/>
              <a:gd name="T26" fmla="*/ 761 w 810"/>
              <a:gd name="T27" fmla="*/ 181 h 712"/>
              <a:gd name="T28" fmla="*/ 809 w 810"/>
              <a:gd name="T29" fmla="*/ 340 h 712"/>
              <a:gd name="T30" fmla="*/ 405 w 810"/>
              <a:gd name="T31" fmla="*/ 679 h 712"/>
              <a:gd name="T32" fmla="*/ 260 w 810"/>
              <a:gd name="T33" fmla="*/ 657 h 712"/>
              <a:gd name="T34" fmla="*/ 128 w 810"/>
              <a:gd name="T35" fmla="*/ 712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10" h="712">
                <a:moveTo>
                  <a:pt x="128" y="712"/>
                </a:moveTo>
                <a:cubicBezTo>
                  <a:pt x="128" y="712"/>
                  <a:pt x="149" y="603"/>
                  <a:pt x="149" y="603"/>
                </a:cubicBezTo>
                <a:cubicBezTo>
                  <a:pt x="58" y="541"/>
                  <a:pt x="0" y="446"/>
                  <a:pt x="0" y="340"/>
                </a:cubicBezTo>
                <a:cubicBezTo>
                  <a:pt x="0" y="152"/>
                  <a:pt x="182" y="0"/>
                  <a:pt x="405" y="0"/>
                </a:cubicBezTo>
                <a:cubicBezTo>
                  <a:pt x="536" y="0"/>
                  <a:pt x="653" y="54"/>
                  <a:pt x="727" y="136"/>
                </a:cubicBezTo>
                <a:cubicBezTo>
                  <a:pt x="730" y="139"/>
                  <a:pt x="345" y="328"/>
                  <a:pt x="340" y="330"/>
                </a:cubicBezTo>
                <a:cubicBezTo>
                  <a:pt x="340" y="331"/>
                  <a:pt x="323" y="341"/>
                  <a:pt x="308" y="340"/>
                </a:cubicBezTo>
                <a:cubicBezTo>
                  <a:pt x="293" y="339"/>
                  <a:pt x="277" y="327"/>
                  <a:pt x="275" y="325"/>
                </a:cubicBezTo>
                <a:cubicBezTo>
                  <a:pt x="270" y="321"/>
                  <a:pt x="200" y="270"/>
                  <a:pt x="191" y="262"/>
                </a:cubicBezTo>
                <a:cubicBezTo>
                  <a:pt x="185" y="257"/>
                  <a:pt x="183" y="255"/>
                  <a:pt x="182" y="258"/>
                </a:cubicBezTo>
                <a:cubicBezTo>
                  <a:pt x="182" y="262"/>
                  <a:pt x="184" y="267"/>
                  <a:pt x="188" y="275"/>
                </a:cubicBezTo>
                <a:cubicBezTo>
                  <a:pt x="210" y="323"/>
                  <a:pt x="264" y="466"/>
                  <a:pt x="285" y="459"/>
                </a:cubicBezTo>
                <a:cubicBezTo>
                  <a:pt x="404" y="422"/>
                  <a:pt x="646" y="230"/>
                  <a:pt x="733" y="189"/>
                </a:cubicBezTo>
                <a:cubicBezTo>
                  <a:pt x="758" y="178"/>
                  <a:pt x="758" y="176"/>
                  <a:pt x="761" y="181"/>
                </a:cubicBezTo>
                <a:cubicBezTo>
                  <a:pt x="791" y="232"/>
                  <a:pt x="809" y="280"/>
                  <a:pt x="809" y="340"/>
                </a:cubicBezTo>
                <a:cubicBezTo>
                  <a:pt x="810" y="527"/>
                  <a:pt x="628" y="679"/>
                  <a:pt x="405" y="679"/>
                </a:cubicBezTo>
                <a:cubicBezTo>
                  <a:pt x="354" y="679"/>
                  <a:pt x="305" y="671"/>
                  <a:pt x="260" y="657"/>
                </a:cubicBezTo>
                <a:cubicBezTo>
                  <a:pt x="259" y="657"/>
                  <a:pt x="130" y="712"/>
                  <a:pt x="128" y="712"/>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29" name="Freeform 12"/>
          <p:cNvSpPr>
            <a:spLocks noChangeAspect="1"/>
          </p:cNvSpPr>
          <p:nvPr/>
        </p:nvSpPr>
        <p:spPr bwMode="auto">
          <a:xfrm>
            <a:off x="1194468" y="3054844"/>
            <a:ext cx="982800" cy="986229"/>
          </a:xfrm>
          <a:custGeom>
            <a:avLst/>
            <a:gdLst>
              <a:gd name="T0" fmla="*/ 210 w 1202"/>
              <a:gd name="T1" fmla="*/ 0 h 1201"/>
              <a:gd name="T2" fmla="*/ 991 w 1202"/>
              <a:gd name="T3" fmla="*/ 0 h 1201"/>
              <a:gd name="T4" fmla="*/ 1202 w 1202"/>
              <a:gd name="T5" fmla="*/ 210 h 1201"/>
              <a:gd name="T6" fmla="*/ 1202 w 1202"/>
              <a:gd name="T7" fmla="*/ 992 h 1201"/>
              <a:gd name="T8" fmla="*/ 991 w 1202"/>
              <a:gd name="T9" fmla="*/ 1201 h 1201"/>
              <a:gd name="T10" fmla="*/ 210 w 1202"/>
              <a:gd name="T11" fmla="*/ 1201 h 1201"/>
              <a:gd name="T12" fmla="*/ 0 w 1202"/>
              <a:gd name="T13" fmla="*/ 992 h 1201"/>
              <a:gd name="T14" fmla="*/ 0 w 1202"/>
              <a:gd name="T15" fmla="*/ 210 h 1201"/>
              <a:gd name="T16" fmla="*/ 210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0" y="0"/>
                </a:moveTo>
                <a:lnTo>
                  <a:pt x="991" y="0"/>
                </a:lnTo>
                <a:cubicBezTo>
                  <a:pt x="1107" y="0"/>
                  <a:pt x="1202" y="94"/>
                  <a:pt x="1202" y="210"/>
                </a:cubicBezTo>
                <a:lnTo>
                  <a:pt x="1202" y="992"/>
                </a:lnTo>
                <a:cubicBezTo>
                  <a:pt x="1202" y="1107"/>
                  <a:pt x="1107" y="1201"/>
                  <a:pt x="991" y="1201"/>
                </a:cubicBezTo>
                <a:lnTo>
                  <a:pt x="210" y="1201"/>
                </a:lnTo>
                <a:cubicBezTo>
                  <a:pt x="95" y="1201"/>
                  <a:pt x="0" y="1107"/>
                  <a:pt x="0" y="992"/>
                </a:cubicBezTo>
                <a:lnTo>
                  <a:pt x="0" y="210"/>
                </a:lnTo>
                <a:cubicBezTo>
                  <a:pt x="0" y="94"/>
                  <a:pt x="95" y="0"/>
                  <a:pt x="210" y="0"/>
                </a:cubicBezTo>
                <a:close/>
              </a:path>
            </a:pathLst>
          </a:custGeom>
          <a:solidFill>
            <a:schemeClr val="tx1"/>
          </a:solidFill>
          <a:ln w="9525">
            <a:noFill/>
            <a:round/>
          </a:ln>
        </p:spPr>
        <p:txBody>
          <a:bodyPr vert="horz" wrap="square" lIns="91440" tIns="45720" rIns="91440" bIns="45720" numCol="1" anchor="t" anchorCtr="0" compatLnSpc="1"/>
          <a:lstStyle/>
          <a:p>
            <a:endParaRPr lang="zh-CN" altLang="en-US"/>
          </a:p>
        </p:txBody>
      </p:sp>
      <p:sp>
        <p:nvSpPr>
          <p:cNvPr id="130" name="Freeform 13"/>
          <p:cNvSpPr>
            <a:spLocks noEditPoints="1"/>
          </p:cNvSpPr>
          <p:nvPr/>
        </p:nvSpPr>
        <p:spPr bwMode="auto">
          <a:xfrm>
            <a:off x="1364331" y="3158032"/>
            <a:ext cx="584200" cy="501650"/>
          </a:xfrm>
          <a:custGeom>
            <a:avLst/>
            <a:gdLst>
              <a:gd name="T0" fmla="*/ 494 w 771"/>
              <a:gd name="T1" fmla="*/ 286 h 659"/>
              <a:gd name="T2" fmla="*/ 429 w 771"/>
              <a:gd name="T3" fmla="*/ 286 h 659"/>
              <a:gd name="T4" fmla="*/ 413 w 771"/>
              <a:gd name="T5" fmla="*/ 337 h 659"/>
              <a:gd name="T6" fmla="*/ 430 w 771"/>
              <a:gd name="T7" fmla="*/ 543 h 659"/>
              <a:gd name="T8" fmla="*/ 385 w 771"/>
              <a:gd name="T9" fmla="*/ 617 h 659"/>
              <a:gd name="T10" fmla="*/ 345 w 771"/>
              <a:gd name="T11" fmla="*/ 543 h 659"/>
              <a:gd name="T12" fmla="*/ 368 w 771"/>
              <a:gd name="T13" fmla="*/ 337 h 659"/>
              <a:gd name="T14" fmla="*/ 351 w 771"/>
              <a:gd name="T15" fmla="*/ 286 h 659"/>
              <a:gd name="T16" fmla="*/ 280 w 771"/>
              <a:gd name="T17" fmla="*/ 286 h 659"/>
              <a:gd name="T18" fmla="*/ 280 w 771"/>
              <a:gd name="T19" fmla="*/ 286 h 659"/>
              <a:gd name="T20" fmla="*/ 162 w 771"/>
              <a:gd name="T21" fmla="*/ 410 h 659"/>
              <a:gd name="T22" fmla="*/ 179 w 771"/>
              <a:gd name="T23" fmla="*/ 537 h 659"/>
              <a:gd name="T24" fmla="*/ 297 w 771"/>
              <a:gd name="T25" fmla="*/ 659 h 659"/>
              <a:gd name="T26" fmla="*/ 477 w 771"/>
              <a:gd name="T27" fmla="*/ 659 h 659"/>
              <a:gd name="T28" fmla="*/ 595 w 771"/>
              <a:gd name="T29" fmla="*/ 535 h 659"/>
              <a:gd name="T30" fmla="*/ 612 w 771"/>
              <a:gd name="T31" fmla="*/ 408 h 659"/>
              <a:gd name="T32" fmla="*/ 494 w 771"/>
              <a:gd name="T33" fmla="*/ 286 h 659"/>
              <a:gd name="T34" fmla="*/ 147 w 771"/>
              <a:gd name="T35" fmla="*/ 207 h 659"/>
              <a:gd name="T36" fmla="*/ 222 w 771"/>
              <a:gd name="T37" fmla="*/ 131 h 659"/>
              <a:gd name="T38" fmla="*/ 147 w 771"/>
              <a:gd name="T39" fmla="*/ 56 h 659"/>
              <a:gd name="T40" fmla="*/ 71 w 771"/>
              <a:gd name="T41" fmla="*/ 131 h 659"/>
              <a:gd name="T42" fmla="*/ 147 w 771"/>
              <a:gd name="T43" fmla="*/ 207 h 659"/>
              <a:gd name="T44" fmla="*/ 214 w 771"/>
              <a:gd name="T45" fmla="*/ 230 h 659"/>
              <a:gd name="T46" fmla="*/ 80 w 771"/>
              <a:gd name="T47" fmla="*/ 230 h 659"/>
              <a:gd name="T48" fmla="*/ 80 w 771"/>
              <a:gd name="T49" fmla="*/ 230 h 659"/>
              <a:gd name="T50" fmla="*/ 6 w 771"/>
              <a:gd name="T51" fmla="*/ 307 h 659"/>
              <a:gd name="T52" fmla="*/ 16 w 771"/>
              <a:gd name="T53" fmla="*/ 386 h 659"/>
              <a:gd name="T54" fmla="*/ 90 w 771"/>
              <a:gd name="T55" fmla="*/ 462 h 659"/>
              <a:gd name="T56" fmla="*/ 129 w 771"/>
              <a:gd name="T57" fmla="*/ 462 h 659"/>
              <a:gd name="T58" fmla="*/ 121 w 771"/>
              <a:gd name="T59" fmla="*/ 406 h 659"/>
              <a:gd name="T60" fmla="*/ 121 w 771"/>
              <a:gd name="T61" fmla="*/ 406 h 659"/>
              <a:gd name="T62" fmla="*/ 121 w 771"/>
              <a:gd name="T63" fmla="*/ 406 h 659"/>
              <a:gd name="T64" fmla="*/ 155 w 771"/>
              <a:gd name="T65" fmla="*/ 301 h 659"/>
              <a:gd name="T66" fmla="*/ 207 w 771"/>
              <a:gd name="T67" fmla="*/ 263 h 659"/>
              <a:gd name="T68" fmla="*/ 260 w 771"/>
              <a:gd name="T69" fmla="*/ 246 h 659"/>
              <a:gd name="T70" fmla="*/ 214 w 771"/>
              <a:gd name="T71" fmla="*/ 230 h 659"/>
              <a:gd name="T72" fmla="*/ 624 w 771"/>
              <a:gd name="T73" fmla="*/ 207 h 659"/>
              <a:gd name="T74" fmla="*/ 700 w 771"/>
              <a:gd name="T75" fmla="*/ 131 h 659"/>
              <a:gd name="T76" fmla="*/ 624 w 771"/>
              <a:gd name="T77" fmla="*/ 56 h 659"/>
              <a:gd name="T78" fmla="*/ 549 w 771"/>
              <a:gd name="T79" fmla="*/ 131 h 659"/>
              <a:gd name="T80" fmla="*/ 624 w 771"/>
              <a:gd name="T81" fmla="*/ 207 h 659"/>
              <a:gd name="T82" fmla="*/ 691 w 771"/>
              <a:gd name="T83" fmla="*/ 230 h 659"/>
              <a:gd name="T84" fmla="*/ 557 w 771"/>
              <a:gd name="T85" fmla="*/ 230 h 659"/>
              <a:gd name="T86" fmla="*/ 557 w 771"/>
              <a:gd name="T87" fmla="*/ 230 h 659"/>
              <a:gd name="T88" fmla="*/ 512 w 771"/>
              <a:gd name="T89" fmla="*/ 246 h 659"/>
              <a:gd name="T90" fmla="*/ 568 w 771"/>
              <a:gd name="T91" fmla="*/ 263 h 659"/>
              <a:gd name="T92" fmla="*/ 620 w 771"/>
              <a:gd name="T93" fmla="*/ 301 h 659"/>
              <a:gd name="T94" fmla="*/ 653 w 771"/>
              <a:gd name="T95" fmla="*/ 404 h 659"/>
              <a:gd name="T96" fmla="*/ 653 w 771"/>
              <a:gd name="T97" fmla="*/ 404 h 659"/>
              <a:gd name="T98" fmla="*/ 653 w 771"/>
              <a:gd name="T99" fmla="*/ 404 h 659"/>
              <a:gd name="T100" fmla="*/ 645 w 771"/>
              <a:gd name="T101" fmla="*/ 462 h 659"/>
              <a:gd name="T102" fmla="*/ 681 w 771"/>
              <a:gd name="T103" fmla="*/ 462 h 659"/>
              <a:gd name="T104" fmla="*/ 755 w 771"/>
              <a:gd name="T105" fmla="*/ 385 h 659"/>
              <a:gd name="T106" fmla="*/ 765 w 771"/>
              <a:gd name="T107" fmla="*/ 306 h 659"/>
              <a:gd name="T108" fmla="*/ 691 w 771"/>
              <a:gd name="T109" fmla="*/ 230 h 659"/>
              <a:gd name="T110" fmla="*/ 507 w 771"/>
              <a:gd name="T111" fmla="*/ 123 h 659"/>
              <a:gd name="T112" fmla="*/ 387 w 771"/>
              <a:gd name="T113" fmla="*/ 247 h 659"/>
              <a:gd name="T114" fmla="*/ 267 w 771"/>
              <a:gd name="T115" fmla="*/ 123 h 659"/>
              <a:gd name="T116" fmla="*/ 387 w 771"/>
              <a:gd name="T117" fmla="*/ 0 h 659"/>
              <a:gd name="T118" fmla="*/ 507 w 771"/>
              <a:gd name="T119" fmla="*/ 12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1" h="659">
                <a:moveTo>
                  <a:pt x="494" y="286"/>
                </a:moveTo>
                <a:lnTo>
                  <a:pt x="429" y="286"/>
                </a:lnTo>
                <a:cubicBezTo>
                  <a:pt x="430" y="293"/>
                  <a:pt x="431" y="324"/>
                  <a:pt x="413" y="337"/>
                </a:cubicBezTo>
                <a:cubicBezTo>
                  <a:pt x="413" y="337"/>
                  <a:pt x="441" y="493"/>
                  <a:pt x="430" y="543"/>
                </a:cubicBezTo>
                <a:cubicBezTo>
                  <a:pt x="425" y="564"/>
                  <a:pt x="407" y="617"/>
                  <a:pt x="385" y="617"/>
                </a:cubicBezTo>
                <a:cubicBezTo>
                  <a:pt x="365" y="616"/>
                  <a:pt x="349" y="564"/>
                  <a:pt x="345" y="543"/>
                </a:cubicBezTo>
                <a:cubicBezTo>
                  <a:pt x="335" y="492"/>
                  <a:pt x="368" y="337"/>
                  <a:pt x="368" y="337"/>
                </a:cubicBezTo>
                <a:cubicBezTo>
                  <a:pt x="363" y="335"/>
                  <a:pt x="354" y="325"/>
                  <a:pt x="351" y="286"/>
                </a:cubicBezTo>
                <a:lnTo>
                  <a:pt x="280" y="286"/>
                </a:lnTo>
                <a:lnTo>
                  <a:pt x="280" y="286"/>
                </a:lnTo>
                <a:cubicBezTo>
                  <a:pt x="215" y="286"/>
                  <a:pt x="154" y="342"/>
                  <a:pt x="162" y="410"/>
                </a:cubicBezTo>
                <a:lnTo>
                  <a:pt x="179" y="537"/>
                </a:lnTo>
                <a:cubicBezTo>
                  <a:pt x="192" y="604"/>
                  <a:pt x="232" y="659"/>
                  <a:pt x="297" y="659"/>
                </a:cubicBezTo>
                <a:lnTo>
                  <a:pt x="477" y="659"/>
                </a:lnTo>
                <a:cubicBezTo>
                  <a:pt x="542" y="659"/>
                  <a:pt x="582" y="603"/>
                  <a:pt x="595" y="535"/>
                </a:cubicBezTo>
                <a:lnTo>
                  <a:pt x="612" y="408"/>
                </a:lnTo>
                <a:cubicBezTo>
                  <a:pt x="621" y="341"/>
                  <a:pt x="559" y="286"/>
                  <a:pt x="494" y="286"/>
                </a:cubicBezTo>
                <a:close/>
                <a:moveTo>
                  <a:pt x="147" y="207"/>
                </a:moveTo>
                <a:cubicBezTo>
                  <a:pt x="188" y="207"/>
                  <a:pt x="222" y="173"/>
                  <a:pt x="222" y="131"/>
                </a:cubicBezTo>
                <a:cubicBezTo>
                  <a:pt x="222" y="90"/>
                  <a:pt x="188" y="56"/>
                  <a:pt x="147" y="56"/>
                </a:cubicBezTo>
                <a:cubicBezTo>
                  <a:pt x="105" y="56"/>
                  <a:pt x="71" y="90"/>
                  <a:pt x="71" y="131"/>
                </a:cubicBezTo>
                <a:cubicBezTo>
                  <a:pt x="71" y="173"/>
                  <a:pt x="105" y="207"/>
                  <a:pt x="147" y="207"/>
                </a:cubicBezTo>
                <a:close/>
                <a:moveTo>
                  <a:pt x="214" y="230"/>
                </a:moveTo>
                <a:lnTo>
                  <a:pt x="80" y="230"/>
                </a:lnTo>
                <a:lnTo>
                  <a:pt x="80" y="230"/>
                </a:lnTo>
                <a:cubicBezTo>
                  <a:pt x="39" y="230"/>
                  <a:pt x="0" y="265"/>
                  <a:pt x="6" y="307"/>
                </a:cubicBezTo>
                <a:lnTo>
                  <a:pt x="16" y="386"/>
                </a:lnTo>
                <a:cubicBezTo>
                  <a:pt x="24" y="428"/>
                  <a:pt x="49" y="462"/>
                  <a:pt x="90" y="462"/>
                </a:cubicBezTo>
                <a:lnTo>
                  <a:pt x="129" y="462"/>
                </a:lnTo>
                <a:lnTo>
                  <a:pt x="121" y="406"/>
                </a:lnTo>
                <a:lnTo>
                  <a:pt x="121" y="406"/>
                </a:lnTo>
                <a:lnTo>
                  <a:pt x="121" y="406"/>
                </a:lnTo>
                <a:cubicBezTo>
                  <a:pt x="117" y="368"/>
                  <a:pt x="129" y="331"/>
                  <a:pt x="155" y="301"/>
                </a:cubicBezTo>
                <a:cubicBezTo>
                  <a:pt x="169" y="285"/>
                  <a:pt x="187" y="272"/>
                  <a:pt x="207" y="263"/>
                </a:cubicBezTo>
                <a:cubicBezTo>
                  <a:pt x="223" y="254"/>
                  <a:pt x="241" y="248"/>
                  <a:pt x="260" y="246"/>
                </a:cubicBezTo>
                <a:cubicBezTo>
                  <a:pt x="247" y="236"/>
                  <a:pt x="230" y="230"/>
                  <a:pt x="214" y="230"/>
                </a:cubicBezTo>
                <a:close/>
                <a:moveTo>
                  <a:pt x="624" y="207"/>
                </a:moveTo>
                <a:cubicBezTo>
                  <a:pt x="666" y="207"/>
                  <a:pt x="700" y="173"/>
                  <a:pt x="700" y="131"/>
                </a:cubicBezTo>
                <a:cubicBezTo>
                  <a:pt x="700" y="90"/>
                  <a:pt x="666" y="56"/>
                  <a:pt x="624" y="56"/>
                </a:cubicBezTo>
                <a:cubicBezTo>
                  <a:pt x="583" y="56"/>
                  <a:pt x="549" y="90"/>
                  <a:pt x="549" y="131"/>
                </a:cubicBezTo>
                <a:cubicBezTo>
                  <a:pt x="549" y="173"/>
                  <a:pt x="583" y="207"/>
                  <a:pt x="624" y="207"/>
                </a:cubicBezTo>
                <a:close/>
                <a:moveTo>
                  <a:pt x="691" y="230"/>
                </a:moveTo>
                <a:lnTo>
                  <a:pt x="557" y="230"/>
                </a:lnTo>
                <a:lnTo>
                  <a:pt x="557" y="230"/>
                </a:lnTo>
                <a:cubicBezTo>
                  <a:pt x="541" y="230"/>
                  <a:pt x="525" y="236"/>
                  <a:pt x="512" y="246"/>
                </a:cubicBezTo>
                <a:cubicBezTo>
                  <a:pt x="531" y="248"/>
                  <a:pt x="551" y="254"/>
                  <a:pt x="568" y="263"/>
                </a:cubicBezTo>
                <a:cubicBezTo>
                  <a:pt x="588" y="272"/>
                  <a:pt x="606" y="285"/>
                  <a:pt x="620" y="301"/>
                </a:cubicBezTo>
                <a:cubicBezTo>
                  <a:pt x="646" y="331"/>
                  <a:pt x="658" y="367"/>
                  <a:pt x="653" y="404"/>
                </a:cubicBezTo>
                <a:lnTo>
                  <a:pt x="653" y="404"/>
                </a:lnTo>
                <a:lnTo>
                  <a:pt x="653" y="404"/>
                </a:lnTo>
                <a:lnTo>
                  <a:pt x="645" y="462"/>
                </a:lnTo>
                <a:lnTo>
                  <a:pt x="681" y="462"/>
                </a:lnTo>
                <a:cubicBezTo>
                  <a:pt x="722" y="462"/>
                  <a:pt x="747" y="427"/>
                  <a:pt x="755" y="385"/>
                </a:cubicBezTo>
                <a:lnTo>
                  <a:pt x="765" y="306"/>
                </a:lnTo>
                <a:cubicBezTo>
                  <a:pt x="771" y="265"/>
                  <a:pt x="732" y="230"/>
                  <a:pt x="691" y="230"/>
                </a:cubicBezTo>
                <a:close/>
                <a:moveTo>
                  <a:pt x="507" y="123"/>
                </a:moveTo>
                <a:cubicBezTo>
                  <a:pt x="507" y="192"/>
                  <a:pt x="453" y="247"/>
                  <a:pt x="387" y="247"/>
                </a:cubicBezTo>
                <a:cubicBezTo>
                  <a:pt x="321" y="247"/>
                  <a:pt x="267" y="192"/>
                  <a:pt x="267" y="123"/>
                </a:cubicBezTo>
                <a:cubicBezTo>
                  <a:pt x="267" y="55"/>
                  <a:pt x="321" y="0"/>
                  <a:pt x="387" y="0"/>
                </a:cubicBezTo>
                <a:cubicBezTo>
                  <a:pt x="453" y="0"/>
                  <a:pt x="507" y="55"/>
                  <a:pt x="507" y="123"/>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31" name="Freeform 14"/>
          <p:cNvSpPr/>
          <p:nvPr/>
        </p:nvSpPr>
        <p:spPr bwMode="auto">
          <a:xfrm>
            <a:off x="1757363" y="1156018"/>
            <a:ext cx="3981450" cy="1812925"/>
          </a:xfrm>
          <a:custGeom>
            <a:avLst/>
            <a:gdLst>
              <a:gd name="T0" fmla="*/ 0 w 5259"/>
              <a:gd name="T1" fmla="*/ 2385 h 2385"/>
              <a:gd name="T2" fmla="*/ 2446 w 5259"/>
              <a:gd name="T3" fmla="*/ 0 h 2385"/>
              <a:gd name="T4" fmla="*/ 5259 w 5259"/>
              <a:gd name="T5" fmla="*/ 0 h 2385"/>
            </a:gdLst>
            <a:ahLst/>
            <a:cxnLst>
              <a:cxn ang="0">
                <a:pos x="T0" y="T1"/>
              </a:cxn>
              <a:cxn ang="0">
                <a:pos x="T2" y="T3"/>
              </a:cxn>
              <a:cxn ang="0">
                <a:pos x="T4" y="T5"/>
              </a:cxn>
            </a:cxnLst>
            <a:rect l="0" t="0" r="r" b="b"/>
            <a:pathLst>
              <a:path w="5259" h="2385">
                <a:moveTo>
                  <a:pt x="0" y="2385"/>
                </a:moveTo>
                <a:cubicBezTo>
                  <a:pt x="33" y="1068"/>
                  <a:pt x="1121" y="0"/>
                  <a:pt x="2446" y="0"/>
                </a:cubicBezTo>
                <a:lnTo>
                  <a:pt x="5259" y="0"/>
                </a:ln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2" name="Freeform 15"/>
          <p:cNvSpPr/>
          <p:nvPr/>
        </p:nvSpPr>
        <p:spPr bwMode="auto">
          <a:xfrm>
            <a:off x="1757363" y="4108768"/>
            <a:ext cx="3981450" cy="1835150"/>
          </a:xfrm>
          <a:custGeom>
            <a:avLst/>
            <a:gdLst>
              <a:gd name="T0" fmla="*/ 5259 w 5259"/>
              <a:gd name="T1" fmla="*/ 2416 h 2416"/>
              <a:gd name="T2" fmla="*/ 2446 w 5259"/>
              <a:gd name="T3" fmla="*/ 2416 h 2416"/>
              <a:gd name="T4" fmla="*/ 0 w 5259"/>
              <a:gd name="T5" fmla="*/ 0 h 2416"/>
            </a:gdLst>
            <a:ahLst/>
            <a:cxnLst>
              <a:cxn ang="0">
                <a:pos x="T0" y="T1"/>
              </a:cxn>
              <a:cxn ang="0">
                <a:pos x="T2" y="T3"/>
              </a:cxn>
              <a:cxn ang="0">
                <a:pos x="T4" y="T5"/>
              </a:cxn>
            </a:cxnLst>
            <a:rect l="0" t="0" r="r" b="b"/>
            <a:pathLst>
              <a:path w="5259" h="2416">
                <a:moveTo>
                  <a:pt x="5259" y="2416"/>
                </a:moveTo>
                <a:lnTo>
                  <a:pt x="2446" y="2416"/>
                </a:lnTo>
                <a:cubicBezTo>
                  <a:pt x="1111" y="2416"/>
                  <a:pt x="17" y="1331"/>
                  <a:pt x="0" y="0"/>
                </a:cubicBez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3" name="Freeform 16"/>
          <p:cNvSpPr/>
          <p:nvPr/>
        </p:nvSpPr>
        <p:spPr bwMode="auto">
          <a:xfrm>
            <a:off x="6873875" y="4108768"/>
            <a:ext cx="3679825" cy="1835150"/>
          </a:xfrm>
          <a:custGeom>
            <a:avLst/>
            <a:gdLst>
              <a:gd name="T0" fmla="*/ 4862 w 4862"/>
              <a:gd name="T1" fmla="*/ 0 h 2416"/>
              <a:gd name="T2" fmla="*/ 2416 w 4862"/>
              <a:gd name="T3" fmla="*/ 2416 h 2416"/>
              <a:gd name="T4" fmla="*/ 0 w 4862"/>
              <a:gd name="T5" fmla="*/ 2416 h 2416"/>
            </a:gdLst>
            <a:ahLst/>
            <a:cxnLst>
              <a:cxn ang="0">
                <a:pos x="T0" y="T1"/>
              </a:cxn>
              <a:cxn ang="0">
                <a:pos x="T2" y="T3"/>
              </a:cxn>
              <a:cxn ang="0">
                <a:pos x="T4" y="T5"/>
              </a:cxn>
            </a:cxnLst>
            <a:rect l="0" t="0" r="r" b="b"/>
            <a:pathLst>
              <a:path w="4862" h="2416">
                <a:moveTo>
                  <a:pt x="4862" y="0"/>
                </a:moveTo>
                <a:cubicBezTo>
                  <a:pt x="4845" y="1331"/>
                  <a:pt x="3751" y="2416"/>
                  <a:pt x="2416" y="2416"/>
                </a:cubicBezTo>
                <a:lnTo>
                  <a:pt x="0" y="2416"/>
                </a:ln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4" name="Freeform 17"/>
          <p:cNvSpPr/>
          <p:nvPr/>
        </p:nvSpPr>
        <p:spPr bwMode="auto">
          <a:xfrm>
            <a:off x="6873875" y="1156018"/>
            <a:ext cx="3679825" cy="1812925"/>
          </a:xfrm>
          <a:custGeom>
            <a:avLst/>
            <a:gdLst>
              <a:gd name="T0" fmla="*/ 0 w 4861"/>
              <a:gd name="T1" fmla="*/ 0 h 2385"/>
              <a:gd name="T2" fmla="*/ 2416 w 4861"/>
              <a:gd name="T3" fmla="*/ 0 h 2385"/>
              <a:gd name="T4" fmla="*/ 4861 w 4861"/>
              <a:gd name="T5" fmla="*/ 2385 h 2385"/>
            </a:gdLst>
            <a:ahLst/>
            <a:cxnLst>
              <a:cxn ang="0">
                <a:pos x="T0" y="T1"/>
              </a:cxn>
              <a:cxn ang="0">
                <a:pos x="T2" y="T3"/>
              </a:cxn>
              <a:cxn ang="0">
                <a:pos x="T4" y="T5"/>
              </a:cxn>
            </a:cxnLst>
            <a:rect l="0" t="0" r="r" b="b"/>
            <a:pathLst>
              <a:path w="4861" h="2385">
                <a:moveTo>
                  <a:pt x="0" y="0"/>
                </a:moveTo>
                <a:lnTo>
                  <a:pt x="2416" y="0"/>
                </a:lnTo>
                <a:cubicBezTo>
                  <a:pt x="3741" y="0"/>
                  <a:pt x="4829" y="1068"/>
                  <a:pt x="4861" y="2385"/>
                </a:cubicBez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5" name="TextBox 97"/>
          <p:cNvSpPr txBox="1"/>
          <p:nvPr/>
        </p:nvSpPr>
        <p:spPr>
          <a:xfrm>
            <a:off x="1358954" y="3641732"/>
            <a:ext cx="595035" cy="338554"/>
          </a:xfrm>
          <a:prstGeom prst="rect">
            <a:avLst/>
          </a:prstGeom>
          <a:noFill/>
        </p:spPr>
        <p:txBody>
          <a:bodyPr wrap="none" rtlCol="0">
            <a:spAutoFit/>
          </a:bodyPr>
          <a:lstStyle/>
          <a:p>
            <a:r>
              <a:rPr lang="zh-CN" altLang="en-US" sz="1600" b="1" dirty="0" smtClean="0">
                <a:solidFill>
                  <a:schemeClr val="accent2"/>
                </a:solidFill>
                <a:latin typeface="+mj-ea"/>
                <a:ea typeface="+mj-ea"/>
              </a:rPr>
              <a:t>用户</a:t>
            </a:r>
            <a:endParaRPr lang="zh-CN" altLang="en-US" sz="1600" b="1" dirty="0">
              <a:solidFill>
                <a:schemeClr val="accent2"/>
              </a:solidFill>
              <a:latin typeface="+mj-ea"/>
              <a:ea typeface="+mj-ea"/>
            </a:endParaRPr>
          </a:p>
        </p:txBody>
      </p:sp>
      <p:sp>
        <p:nvSpPr>
          <p:cNvPr id="226" name="TextBox 98"/>
          <p:cNvSpPr txBox="1"/>
          <p:nvPr/>
        </p:nvSpPr>
        <p:spPr>
          <a:xfrm>
            <a:off x="10063024" y="3684418"/>
            <a:ext cx="995680" cy="352425"/>
          </a:xfrm>
          <a:prstGeom prst="rect">
            <a:avLst/>
          </a:prstGeom>
          <a:noFill/>
        </p:spPr>
        <p:txBody>
          <a:bodyPr wrap="none" rtlCol="0">
            <a:spAutoFit/>
          </a:bodyPr>
          <a:lstStyle/>
          <a:p>
            <a:r>
              <a:rPr lang="zh-CN" altLang="en-US" sz="1600" b="1" dirty="0">
                <a:solidFill>
                  <a:schemeClr val="accent2"/>
                </a:solidFill>
                <a:latin typeface="+mj-ea"/>
                <a:ea typeface="+mj-ea"/>
              </a:rPr>
              <a:t>数据沉淀</a:t>
            </a:r>
            <a:endParaRPr lang="zh-CN" altLang="en-US" sz="1600" b="1" dirty="0">
              <a:solidFill>
                <a:schemeClr val="accent2"/>
              </a:solidFill>
              <a:latin typeface="+mj-ea"/>
              <a:ea typeface="+mj-ea"/>
            </a:endParaRPr>
          </a:p>
        </p:txBody>
      </p:sp>
      <p:sp>
        <p:nvSpPr>
          <p:cNvPr id="227" name="TextBox 100"/>
          <p:cNvSpPr txBox="1"/>
          <p:nvPr/>
        </p:nvSpPr>
        <p:spPr>
          <a:xfrm>
            <a:off x="5847284" y="1119348"/>
            <a:ext cx="1005403" cy="338554"/>
          </a:xfrm>
          <a:prstGeom prst="rect">
            <a:avLst/>
          </a:prstGeom>
          <a:noFill/>
        </p:spPr>
        <p:txBody>
          <a:bodyPr wrap="none" rtlCol="0">
            <a:spAutoFit/>
          </a:bodyPr>
          <a:lstStyle/>
          <a:p>
            <a:r>
              <a:rPr lang="zh-CN" altLang="en-US" sz="1600" b="1" dirty="0" smtClean="0">
                <a:solidFill>
                  <a:schemeClr val="accent2"/>
                </a:solidFill>
                <a:latin typeface="+mj-ea"/>
                <a:ea typeface="+mj-ea"/>
              </a:rPr>
              <a:t>公众账号</a:t>
            </a:r>
            <a:endParaRPr lang="zh-CN" altLang="en-US" sz="1600" b="1" dirty="0">
              <a:solidFill>
                <a:schemeClr val="accent2"/>
              </a:solidFill>
              <a:latin typeface="+mj-ea"/>
              <a:ea typeface="+mj-ea"/>
            </a:endParaRPr>
          </a:p>
        </p:txBody>
      </p:sp>
      <p:sp>
        <p:nvSpPr>
          <p:cNvPr id="228" name="TextBox 101"/>
          <p:cNvSpPr txBox="1"/>
          <p:nvPr/>
        </p:nvSpPr>
        <p:spPr>
          <a:xfrm>
            <a:off x="6034365" y="6064561"/>
            <a:ext cx="589280" cy="352425"/>
          </a:xfrm>
          <a:prstGeom prst="rect">
            <a:avLst/>
          </a:prstGeom>
          <a:noFill/>
        </p:spPr>
        <p:txBody>
          <a:bodyPr wrap="none" rtlCol="0">
            <a:spAutoFit/>
          </a:bodyPr>
          <a:lstStyle/>
          <a:p>
            <a:r>
              <a:rPr lang="zh-CN" altLang="en-US" sz="1600" b="1" dirty="0" smtClean="0">
                <a:solidFill>
                  <a:schemeClr val="accent2"/>
                </a:solidFill>
                <a:latin typeface="+mj-ea"/>
                <a:ea typeface="+mj-ea"/>
              </a:rPr>
              <a:t>店铺</a:t>
            </a:r>
            <a:endParaRPr lang="zh-CN" altLang="en-US" sz="1600" b="1" dirty="0">
              <a:solidFill>
                <a:schemeClr val="accent2"/>
              </a:solidFill>
              <a:latin typeface="+mj-ea"/>
              <a:ea typeface="+mj-ea"/>
            </a:endParaRPr>
          </a:p>
        </p:txBody>
      </p:sp>
      <p:sp>
        <p:nvSpPr>
          <p:cNvPr id="234" name="文本框 233"/>
          <p:cNvSpPr txBox="1"/>
          <p:nvPr/>
        </p:nvSpPr>
        <p:spPr>
          <a:xfrm rot="2940000">
            <a:off x="1828800" y="5148580"/>
            <a:ext cx="1540510" cy="384810"/>
          </a:xfrm>
          <a:prstGeom prst="rect">
            <a:avLst/>
          </a:prstGeom>
          <a:noFill/>
        </p:spPr>
        <p:txBody>
          <a:bodyPr wrap="square" rtlCol="0">
            <a:spAutoFit/>
          </a:bodyPr>
          <a:p>
            <a:r>
              <a:rPr lang="zh-CN" altLang="en-US">
                <a:latin typeface="微软雅黑" panose="020B0503020204020204" pitchFamily="34" charset="-122"/>
                <a:ea typeface="微软雅黑" panose="020B0503020204020204" pitchFamily="34" charset="-122"/>
              </a:rPr>
              <a:t>店铺购买</a:t>
            </a:r>
            <a:endParaRPr lang="zh-CN" altLang="en-US">
              <a:latin typeface="微软雅黑" panose="020B0503020204020204" pitchFamily="34" charset="-122"/>
              <a:ea typeface="微软雅黑" panose="020B0503020204020204" pitchFamily="34" charset="-122"/>
            </a:endParaRPr>
          </a:p>
        </p:txBody>
      </p:sp>
      <p:sp>
        <p:nvSpPr>
          <p:cNvPr id="235" name="文本框 234"/>
          <p:cNvSpPr txBox="1"/>
          <p:nvPr/>
        </p:nvSpPr>
        <p:spPr>
          <a:xfrm rot="19140000">
            <a:off x="9076055" y="4992370"/>
            <a:ext cx="1540510" cy="384810"/>
          </a:xfrm>
          <a:prstGeom prst="rect">
            <a:avLst/>
          </a:prstGeom>
          <a:noFill/>
        </p:spPr>
        <p:txBody>
          <a:bodyPr wrap="square" rtlCol="0">
            <a:spAutoFit/>
          </a:bodyPr>
          <a:p>
            <a:r>
              <a:rPr lang="zh-CN" altLang="en-US">
                <a:latin typeface="微软雅黑" panose="020B0503020204020204" pitchFamily="34" charset="-122"/>
                <a:ea typeface="微软雅黑" panose="020B0503020204020204" pitchFamily="34" charset="-122"/>
              </a:rPr>
              <a:t>产生数据</a:t>
            </a:r>
            <a:endParaRPr lang="zh-CN" altLang="en-US">
              <a:latin typeface="微软雅黑" panose="020B0503020204020204" pitchFamily="34" charset="-122"/>
              <a:ea typeface="微软雅黑" panose="020B0503020204020204" pitchFamily="34" charset="-122"/>
            </a:endParaRPr>
          </a:p>
        </p:txBody>
      </p:sp>
      <p:sp>
        <p:nvSpPr>
          <p:cNvPr id="236" name="文本框 235"/>
          <p:cNvSpPr txBox="1"/>
          <p:nvPr/>
        </p:nvSpPr>
        <p:spPr>
          <a:xfrm rot="2880000">
            <a:off x="9074150" y="1870075"/>
            <a:ext cx="1675765" cy="384810"/>
          </a:xfrm>
          <a:prstGeom prst="rect">
            <a:avLst/>
          </a:prstGeom>
          <a:noFill/>
        </p:spPr>
        <p:txBody>
          <a:bodyPr wrap="square" rtlCol="0">
            <a:spAutoFit/>
          </a:bodyPr>
          <a:p>
            <a:r>
              <a:rPr lang="zh-CN" altLang="en-US">
                <a:latin typeface="微软雅黑" panose="020B0503020204020204" pitchFamily="34" charset="-122"/>
                <a:ea typeface="微软雅黑" panose="020B0503020204020204" pitchFamily="34" charset="-122"/>
              </a:rPr>
              <a:t>沉淀到服务号</a:t>
            </a:r>
            <a:endParaRPr lang="zh-CN" altLang="en-US">
              <a:latin typeface="微软雅黑" panose="020B0503020204020204" pitchFamily="34" charset="-122"/>
              <a:ea typeface="微软雅黑" panose="020B0503020204020204" pitchFamily="34" charset="-122"/>
            </a:endParaRPr>
          </a:p>
        </p:txBody>
      </p:sp>
      <p:sp>
        <p:nvSpPr>
          <p:cNvPr id="237" name="文本框 236"/>
          <p:cNvSpPr txBox="1"/>
          <p:nvPr/>
        </p:nvSpPr>
        <p:spPr>
          <a:xfrm rot="19500000">
            <a:off x="1997075" y="1456055"/>
            <a:ext cx="1786255" cy="384810"/>
          </a:xfrm>
          <a:prstGeom prst="rect">
            <a:avLst/>
          </a:prstGeom>
          <a:noFill/>
        </p:spPr>
        <p:txBody>
          <a:bodyPr wrap="square" rtlCol="0">
            <a:spAutoFit/>
          </a:bodyPr>
          <a:p>
            <a:r>
              <a:rPr lang="zh-CN" altLang="en-US">
                <a:latin typeface="微软雅黑" panose="020B0503020204020204" pitchFamily="34" charset="-122"/>
                <a:ea typeface="微软雅黑" panose="020B0503020204020204" pitchFamily="34" charset="-122"/>
              </a:rPr>
              <a:t>转化二次营销</a:t>
            </a:r>
            <a:endParaRPr lang="zh-CN" altLang="en-US">
              <a:latin typeface="微软雅黑" panose="020B0503020204020204" pitchFamily="34" charset="-122"/>
              <a:ea typeface="微软雅黑" panose="020B0503020204020204" pitchFamily="34" charset="-122"/>
            </a:endParaRPr>
          </a:p>
        </p:txBody>
      </p:sp>
      <p:grpSp>
        <p:nvGrpSpPr>
          <p:cNvPr id="238" name="组合 237"/>
          <p:cNvGrpSpPr/>
          <p:nvPr/>
        </p:nvGrpSpPr>
        <p:grpSpPr>
          <a:xfrm>
            <a:off x="9782175" y="2665095"/>
            <a:ext cx="273050" cy="1674812"/>
            <a:chOff x="9782175" y="3095625"/>
            <a:chExt cx="273050" cy="1674812"/>
          </a:xfrm>
        </p:grpSpPr>
        <p:sp>
          <p:nvSpPr>
            <p:cNvPr id="239" name="Line 45"/>
            <p:cNvSpPr>
              <a:spLocks noChangeShapeType="1"/>
            </p:cNvSpPr>
            <p:nvPr/>
          </p:nvSpPr>
          <p:spPr bwMode="auto">
            <a:xfrm>
              <a:off x="9902825" y="3095625"/>
              <a:ext cx="0" cy="1674812"/>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40" name="Line 46"/>
            <p:cNvSpPr>
              <a:spLocks noChangeShapeType="1"/>
            </p:cNvSpPr>
            <p:nvPr/>
          </p:nvSpPr>
          <p:spPr bwMode="auto">
            <a:xfrm flipH="1">
              <a:off x="9786938" y="4765675"/>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41" name="Line 47"/>
            <p:cNvSpPr>
              <a:spLocks noChangeShapeType="1"/>
            </p:cNvSpPr>
            <p:nvPr/>
          </p:nvSpPr>
          <p:spPr bwMode="auto">
            <a:xfrm flipH="1">
              <a:off x="9786938" y="4348163"/>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42" name="Line 48"/>
            <p:cNvSpPr>
              <a:spLocks noChangeShapeType="1"/>
            </p:cNvSpPr>
            <p:nvPr/>
          </p:nvSpPr>
          <p:spPr bwMode="auto">
            <a:xfrm flipH="1">
              <a:off x="9786938" y="3514725"/>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43" name="Line 49"/>
            <p:cNvSpPr>
              <a:spLocks noChangeShapeType="1"/>
            </p:cNvSpPr>
            <p:nvPr/>
          </p:nvSpPr>
          <p:spPr bwMode="auto">
            <a:xfrm flipH="1">
              <a:off x="9786938" y="3097213"/>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44" name="Line 50"/>
            <p:cNvSpPr>
              <a:spLocks noChangeShapeType="1"/>
            </p:cNvSpPr>
            <p:nvPr/>
          </p:nvSpPr>
          <p:spPr bwMode="auto">
            <a:xfrm flipH="1">
              <a:off x="9782175" y="3932238"/>
              <a:ext cx="273050"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grpSp>
        <p:nvGrpSpPr>
          <p:cNvPr id="245" name="组合 244"/>
          <p:cNvGrpSpPr/>
          <p:nvPr/>
        </p:nvGrpSpPr>
        <p:grpSpPr>
          <a:xfrm>
            <a:off x="8766175" y="2507755"/>
            <a:ext cx="1019175" cy="352425"/>
            <a:chOff x="8766175" y="2938285"/>
            <a:chExt cx="1019175" cy="352425"/>
          </a:xfrm>
        </p:grpSpPr>
        <p:sp>
          <p:nvSpPr>
            <p:cNvPr id="246" name="Freeform 26"/>
            <p:cNvSpPr/>
            <p:nvPr/>
          </p:nvSpPr>
          <p:spPr bwMode="auto">
            <a:xfrm>
              <a:off x="8766175" y="2954338"/>
              <a:ext cx="1019175" cy="301625"/>
            </a:xfrm>
            <a:custGeom>
              <a:avLst/>
              <a:gdLst>
                <a:gd name="T0" fmla="*/ 37 w 1345"/>
                <a:gd name="T1" fmla="*/ 0 h 397"/>
                <a:gd name="T2" fmla="*/ 1308 w 1345"/>
                <a:gd name="T3" fmla="*/ 0 h 397"/>
                <a:gd name="T4" fmla="*/ 1345 w 1345"/>
                <a:gd name="T5" fmla="*/ 38 h 397"/>
                <a:gd name="T6" fmla="*/ 1345 w 1345"/>
                <a:gd name="T7" fmla="*/ 360 h 397"/>
                <a:gd name="T8" fmla="*/ 1308 w 1345"/>
                <a:gd name="T9" fmla="*/ 397 h 397"/>
                <a:gd name="T10" fmla="*/ 37 w 1345"/>
                <a:gd name="T11" fmla="*/ 397 h 397"/>
                <a:gd name="T12" fmla="*/ 0 w 1345"/>
                <a:gd name="T13" fmla="*/ 360 h 397"/>
                <a:gd name="T14" fmla="*/ 0 w 1345"/>
                <a:gd name="T15" fmla="*/ 38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8"/>
                  </a:cubicBezTo>
                  <a:lnTo>
                    <a:pt x="1345" y="360"/>
                  </a:lnTo>
                  <a:cubicBezTo>
                    <a:pt x="1345" y="381"/>
                    <a:pt x="1328" y="397"/>
                    <a:pt x="1308" y="397"/>
                  </a:cubicBezTo>
                  <a:lnTo>
                    <a:pt x="37" y="397"/>
                  </a:lnTo>
                  <a:cubicBezTo>
                    <a:pt x="17" y="397"/>
                    <a:pt x="0" y="381"/>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47" name="TextBox 85"/>
            <p:cNvSpPr txBox="1"/>
            <p:nvPr/>
          </p:nvSpPr>
          <p:spPr>
            <a:xfrm>
              <a:off x="8771255" y="2938285"/>
              <a:ext cx="1003935" cy="352425"/>
            </a:xfrm>
            <a:prstGeom prst="rect">
              <a:avLst/>
            </a:prstGeom>
            <a:noFill/>
          </p:spPr>
          <p:txBody>
            <a:bodyPr wrap="square" rtlCol="0">
              <a:spAutoFit/>
            </a:bodyPr>
            <a:p>
              <a:pPr algn="ctr"/>
              <a:r>
                <a:rPr lang="zh-CN" altLang="en-US" sz="1600" dirty="0" smtClean="0">
                  <a:solidFill>
                    <a:schemeClr val="accent2"/>
                  </a:solidFill>
                  <a:latin typeface="+mj-ea"/>
                  <a:ea typeface="+mj-ea"/>
                </a:rPr>
                <a:t>客单价</a:t>
              </a:r>
              <a:endParaRPr lang="zh-CN" altLang="en-US" sz="1600" dirty="0">
                <a:solidFill>
                  <a:schemeClr val="accent2"/>
                </a:solidFill>
                <a:latin typeface="+mj-ea"/>
                <a:ea typeface="+mj-ea"/>
              </a:endParaRPr>
            </a:p>
          </p:txBody>
        </p:sp>
      </p:grpSp>
      <p:grpSp>
        <p:nvGrpSpPr>
          <p:cNvPr id="248" name="组合 247"/>
          <p:cNvGrpSpPr/>
          <p:nvPr/>
        </p:nvGrpSpPr>
        <p:grpSpPr>
          <a:xfrm>
            <a:off x="8766175" y="2923391"/>
            <a:ext cx="1019175" cy="352425"/>
            <a:chOff x="8766175" y="3353921"/>
            <a:chExt cx="1019175" cy="352425"/>
          </a:xfrm>
        </p:grpSpPr>
        <p:sp>
          <p:nvSpPr>
            <p:cNvPr id="249" name="Freeform 27"/>
            <p:cNvSpPr/>
            <p:nvPr/>
          </p:nvSpPr>
          <p:spPr bwMode="auto">
            <a:xfrm>
              <a:off x="8766175" y="3367088"/>
              <a:ext cx="1019175" cy="301625"/>
            </a:xfrm>
            <a:custGeom>
              <a:avLst/>
              <a:gdLst>
                <a:gd name="T0" fmla="*/ 37 w 1345"/>
                <a:gd name="T1" fmla="*/ 0 h 397"/>
                <a:gd name="T2" fmla="*/ 1308 w 1345"/>
                <a:gd name="T3" fmla="*/ 0 h 397"/>
                <a:gd name="T4" fmla="*/ 1345 w 1345"/>
                <a:gd name="T5" fmla="*/ 37 h 397"/>
                <a:gd name="T6" fmla="*/ 1345 w 1345"/>
                <a:gd name="T7" fmla="*/ 360 h 397"/>
                <a:gd name="T8" fmla="*/ 1308 w 1345"/>
                <a:gd name="T9" fmla="*/ 397 h 397"/>
                <a:gd name="T10" fmla="*/ 37 w 1345"/>
                <a:gd name="T11" fmla="*/ 397 h 397"/>
                <a:gd name="T12" fmla="*/ 0 w 1345"/>
                <a:gd name="T13" fmla="*/ 360 h 397"/>
                <a:gd name="T14" fmla="*/ 0 w 1345"/>
                <a:gd name="T15" fmla="*/ 37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7"/>
                  </a:cubicBezTo>
                  <a:lnTo>
                    <a:pt x="1345" y="360"/>
                  </a:lnTo>
                  <a:cubicBezTo>
                    <a:pt x="1345" y="380"/>
                    <a:pt x="1328" y="397"/>
                    <a:pt x="1308" y="397"/>
                  </a:cubicBezTo>
                  <a:lnTo>
                    <a:pt x="37" y="397"/>
                  </a:lnTo>
                  <a:cubicBezTo>
                    <a:pt x="17" y="397"/>
                    <a:pt x="0" y="380"/>
                    <a:pt x="0" y="360"/>
                  </a:cubicBezTo>
                  <a:lnTo>
                    <a:pt x="0" y="37"/>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50" name="TextBox 86"/>
            <p:cNvSpPr txBox="1"/>
            <p:nvPr/>
          </p:nvSpPr>
          <p:spPr>
            <a:xfrm>
              <a:off x="8771255" y="3353921"/>
              <a:ext cx="1004570" cy="352425"/>
            </a:xfrm>
            <a:prstGeom prst="rect">
              <a:avLst/>
            </a:prstGeom>
            <a:noFill/>
          </p:spPr>
          <p:txBody>
            <a:bodyPr wrap="square" rtlCol="0">
              <a:spAutoFit/>
            </a:bodyPr>
            <a:p>
              <a:pPr algn="ctr"/>
              <a:r>
                <a:rPr lang="zh-CN" altLang="en-US" sz="1600" dirty="0" smtClean="0">
                  <a:solidFill>
                    <a:schemeClr val="accent2"/>
                  </a:solidFill>
                  <a:latin typeface="+mj-ea"/>
                  <a:ea typeface="+mj-ea"/>
                </a:rPr>
                <a:t>地域</a:t>
              </a:r>
              <a:endParaRPr lang="zh-CN" altLang="en-US" sz="1600" dirty="0">
                <a:solidFill>
                  <a:schemeClr val="accent2"/>
                </a:solidFill>
                <a:latin typeface="+mj-ea"/>
                <a:ea typeface="+mj-ea"/>
              </a:endParaRPr>
            </a:p>
          </p:txBody>
        </p:sp>
      </p:grpSp>
      <p:grpSp>
        <p:nvGrpSpPr>
          <p:cNvPr id="251" name="组合 250"/>
          <p:cNvGrpSpPr/>
          <p:nvPr/>
        </p:nvGrpSpPr>
        <p:grpSpPr>
          <a:xfrm>
            <a:off x="8754358" y="3349308"/>
            <a:ext cx="1030992" cy="319405"/>
            <a:chOff x="8754358" y="3779838"/>
            <a:chExt cx="1030992" cy="319405"/>
          </a:xfrm>
        </p:grpSpPr>
        <p:sp>
          <p:nvSpPr>
            <p:cNvPr id="252" name="Freeform 28"/>
            <p:cNvSpPr/>
            <p:nvPr/>
          </p:nvSpPr>
          <p:spPr bwMode="auto">
            <a:xfrm>
              <a:off x="8766175" y="3779838"/>
              <a:ext cx="1019175" cy="301625"/>
            </a:xfrm>
            <a:custGeom>
              <a:avLst/>
              <a:gdLst>
                <a:gd name="T0" fmla="*/ 37 w 1345"/>
                <a:gd name="T1" fmla="*/ 0 h 397"/>
                <a:gd name="T2" fmla="*/ 1308 w 1345"/>
                <a:gd name="T3" fmla="*/ 0 h 397"/>
                <a:gd name="T4" fmla="*/ 1345 w 1345"/>
                <a:gd name="T5" fmla="*/ 37 h 397"/>
                <a:gd name="T6" fmla="*/ 1345 w 1345"/>
                <a:gd name="T7" fmla="*/ 359 h 397"/>
                <a:gd name="T8" fmla="*/ 1308 w 1345"/>
                <a:gd name="T9" fmla="*/ 397 h 397"/>
                <a:gd name="T10" fmla="*/ 37 w 1345"/>
                <a:gd name="T11" fmla="*/ 397 h 397"/>
                <a:gd name="T12" fmla="*/ 0 w 1345"/>
                <a:gd name="T13" fmla="*/ 359 h 397"/>
                <a:gd name="T14" fmla="*/ 0 w 1345"/>
                <a:gd name="T15" fmla="*/ 37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6"/>
                    <a:pt x="1345" y="37"/>
                  </a:cubicBezTo>
                  <a:lnTo>
                    <a:pt x="1345" y="359"/>
                  </a:lnTo>
                  <a:cubicBezTo>
                    <a:pt x="1345" y="380"/>
                    <a:pt x="1328" y="397"/>
                    <a:pt x="1308" y="397"/>
                  </a:cubicBezTo>
                  <a:lnTo>
                    <a:pt x="37" y="397"/>
                  </a:lnTo>
                  <a:cubicBezTo>
                    <a:pt x="17" y="397"/>
                    <a:pt x="0" y="380"/>
                    <a:pt x="0" y="359"/>
                  </a:cubicBezTo>
                  <a:lnTo>
                    <a:pt x="0" y="37"/>
                  </a:lnTo>
                  <a:cubicBezTo>
                    <a:pt x="0" y="16"/>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53" name="TextBox 87"/>
            <p:cNvSpPr txBox="1"/>
            <p:nvPr/>
          </p:nvSpPr>
          <p:spPr>
            <a:xfrm>
              <a:off x="8754358" y="3779838"/>
              <a:ext cx="1022350" cy="319405"/>
            </a:xfrm>
            <a:prstGeom prst="rect">
              <a:avLst/>
            </a:prstGeom>
            <a:noFill/>
          </p:spPr>
          <p:txBody>
            <a:bodyPr wrap="square" rtlCol="0">
              <a:spAutoFit/>
            </a:bodyPr>
            <a:p>
              <a:pPr algn="ctr"/>
              <a:r>
                <a:rPr lang="zh-CN" altLang="en-US" sz="1400" dirty="0" smtClean="0">
                  <a:solidFill>
                    <a:schemeClr val="accent2"/>
                  </a:solidFill>
                  <a:latin typeface="+mj-ea"/>
                  <a:ea typeface="+mj-ea"/>
                </a:rPr>
                <a:t>频次</a:t>
              </a:r>
              <a:endParaRPr lang="zh-CN" altLang="en-US" sz="1400" dirty="0">
                <a:solidFill>
                  <a:schemeClr val="accent2"/>
                </a:solidFill>
                <a:latin typeface="+mj-ea"/>
                <a:ea typeface="+mj-ea"/>
              </a:endParaRPr>
            </a:p>
          </p:txBody>
        </p:sp>
      </p:grpSp>
      <p:grpSp>
        <p:nvGrpSpPr>
          <p:cNvPr id="254" name="组合 253"/>
          <p:cNvGrpSpPr/>
          <p:nvPr/>
        </p:nvGrpSpPr>
        <p:grpSpPr>
          <a:xfrm>
            <a:off x="8766175" y="3742788"/>
            <a:ext cx="1020445" cy="352425"/>
            <a:chOff x="8766175" y="4173318"/>
            <a:chExt cx="1020445" cy="352425"/>
          </a:xfrm>
        </p:grpSpPr>
        <p:sp>
          <p:nvSpPr>
            <p:cNvPr id="255" name="Freeform 29"/>
            <p:cNvSpPr/>
            <p:nvPr/>
          </p:nvSpPr>
          <p:spPr bwMode="auto">
            <a:xfrm>
              <a:off x="8766175" y="4191000"/>
              <a:ext cx="1019175" cy="303212"/>
            </a:xfrm>
            <a:custGeom>
              <a:avLst/>
              <a:gdLst>
                <a:gd name="T0" fmla="*/ 37 w 1345"/>
                <a:gd name="T1" fmla="*/ 0 h 398"/>
                <a:gd name="T2" fmla="*/ 1308 w 1345"/>
                <a:gd name="T3" fmla="*/ 0 h 398"/>
                <a:gd name="T4" fmla="*/ 1345 w 1345"/>
                <a:gd name="T5" fmla="*/ 38 h 398"/>
                <a:gd name="T6" fmla="*/ 1345 w 1345"/>
                <a:gd name="T7" fmla="*/ 360 h 398"/>
                <a:gd name="T8" fmla="*/ 1308 w 1345"/>
                <a:gd name="T9" fmla="*/ 398 h 398"/>
                <a:gd name="T10" fmla="*/ 37 w 1345"/>
                <a:gd name="T11" fmla="*/ 398 h 398"/>
                <a:gd name="T12" fmla="*/ 0 w 1345"/>
                <a:gd name="T13" fmla="*/ 360 h 398"/>
                <a:gd name="T14" fmla="*/ 0 w 1345"/>
                <a:gd name="T15" fmla="*/ 38 h 398"/>
                <a:gd name="T16" fmla="*/ 37 w 1345"/>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8">
                  <a:moveTo>
                    <a:pt x="37" y="0"/>
                  </a:moveTo>
                  <a:lnTo>
                    <a:pt x="1308" y="0"/>
                  </a:lnTo>
                  <a:cubicBezTo>
                    <a:pt x="1328" y="0"/>
                    <a:pt x="1345" y="17"/>
                    <a:pt x="1345" y="38"/>
                  </a:cubicBezTo>
                  <a:lnTo>
                    <a:pt x="1345" y="360"/>
                  </a:lnTo>
                  <a:cubicBezTo>
                    <a:pt x="1345" y="381"/>
                    <a:pt x="1328" y="398"/>
                    <a:pt x="1308" y="398"/>
                  </a:cubicBezTo>
                  <a:lnTo>
                    <a:pt x="37" y="398"/>
                  </a:lnTo>
                  <a:cubicBezTo>
                    <a:pt x="17" y="398"/>
                    <a:pt x="0" y="381"/>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56" name="TextBox 88"/>
            <p:cNvSpPr txBox="1"/>
            <p:nvPr/>
          </p:nvSpPr>
          <p:spPr>
            <a:xfrm>
              <a:off x="8771255" y="4173318"/>
              <a:ext cx="1015365" cy="352425"/>
            </a:xfrm>
            <a:prstGeom prst="rect">
              <a:avLst/>
            </a:prstGeom>
            <a:noFill/>
          </p:spPr>
          <p:txBody>
            <a:bodyPr wrap="square" rtlCol="0">
              <a:spAutoFit/>
            </a:bodyPr>
            <a:p>
              <a:r>
                <a:rPr lang="zh-CN" altLang="en-US" sz="1600" dirty="0" smtClean="0">
                  <a:solidFill>
                    <a:schemeClr val="accent2"/>
                  </a:solidFill>
                  <a:latin typeface="+mj-ea"/>
                  <a:ea typeface="+mj-ea"/>
                </a:rPr>
                <a:t>购买时间</a:t>
              </a:r>
              <a:endParaRPr lang="zh-CN" altLang="en-US" sz="1600" dirty="0">
                <a:solidFill>
                  <a:schemeClr val="accent2"/>
                </a:solidFill>
                <a:latin typeface="+mj-ea"/>
                <a:ea typeface="+mj-ea"/>
              </a:endParaRPr>
            </a:p>
          </p:txBody>
        </p:sp>
      </p:grpSp>
      <p:grpSp>
        <p:nvGrpSpPr>
          <p:cNvPr id="257" name="组合 256"/>
          <p:cNvGrpSpPr/>
          <p:nvPr/>
        </p:nvGrpSpPr>
        <p:grpSpPr>
          <a:xfrm>
            <a:off x="8766175" y="4146549"/>
            <a:ext cx="1019175" cy="352425"/>
            <a:chOff x="8766175" y="4577079"/>
            <a:chExt cx="1019175" cy="352425"/>
          </a:xfrm>
        </p:grpSpPr>
        <p:sp>
          <p:nvSpPr>
            <p:cNvPr id="258" name="Freeform 30"/>
            <p:cNvSpPr/>
            <p:nvPr/>
          </p:nvSpPr>
          <p:spPr bwMode="auto">
            <a:xfrm>
              <a:off x="8766175" y="4603750"/>
              <a:ext cx="1019175" cy="303212"/>
            </a:xfrm>
            <a:custGeom>
              <a:avLst/>
              <a:gdLst>
                <a:gd name="T0" fmla="*/ 37 w 1345"/>
                <a:gd name="T1" fmla="*/ 0 h 398"/>
                <a:gd name="T2" fmla="*/ 1308 w 1345"/>
                <a:gd name="T3" fmla="*/ 0 h 398"/>
                <a:gd name="T4" fmla="*/ 1345 w 1345"/>
                <a:gd name="T5" fmla="*/ 38 h 398"/>
                <a:gd name="T6" fmla="*/ 1345 w 1345"/>
                <a:gd name="T7" fmla="*/ 360 h 398"/>
                <a:gd name="T8" fmla="*/ 1308 w 1345"/>
                <a:gd name="T9" fmla="*/ 398 h 398"/>
                <a:gd name="T10" fmla="*/ 37 w 1345"/>
                <a:gd name="T11" fmla="*/ 398 h 398"/>
                <a:gd name="T12" fmla="*/ 0 w 1345"/>
                <a:gd name="T13" fmla="*/ 360 h 398"/>
                <a:gd name="T14" fmla="*/ 0 w 1345"/>
                <a:gd name="T15" fmla="*/ 38 h 398"/>
                <a:gd name="T16" fmla="*/ 37 w 1345"/>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8">
                  <a:moveTo>
                    <a:pt x="37" y="0"/>
                  </a:moveTo>
                  <a:lnTo>
                    <a:pt x="1308" y="0"/>
                  </a:lnTo>
                  <a:cubicBezTo>
                    <a:pt x="1328" y="0"/>
                    <a:pt x="1345" y="17"/>
                    <a:pt x="1345" y="38"/>
                  </a:cubicBezTo>
                  <a:lnTo>
                    <a:pt x="1345" y="360"/>
                  </a:lnTo>
                  <a:cubicBezTo>
                    <a:pt x="1345" y="381"/>
                    <a:pt x="1328" y="398"/>
                    <a:pt x="1308" y="398"/>
                  </a:cubicBezTo>
                  <a:lnTo>
                    <a:pt x="37" y="398"/>
                  </a:lnTo>
                  <a:cubicBezTo>
                    <a:pt x="17" y="398"/>
                    <a:pt x="0" y="381"/>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59" name="TextBox 89"/>
            <p:cNvSpPr txBox="1"/>
            <p:nvPr/>
          </p:nvSpPr>
          <p:spPr>
            <a:xfrm>
              <a:off x="8771255" y="4577079"/>
              <a:ext cx="1003300" cy="352425"/>
            </a:xfrm>
            <a:prstGeom prst="rect">
              <a:avLst/>
            </a:prstGeom>
            <a:noFill/>
          </p:spPr>
          <p:txBody>
            <a:bodyPr wrap="square" rtlCol="0">
              <a:spAutoFit/>
            </a:bodyPr>
            <a:p>
              <a:pPr algn="ctr"/>
              <a:r>
                <a:rPr lang="zh-CN" altLang="en-US" sz="1600" dirty="0" smtClean="0">
                  <a:solidFill>
                    <a:schemeClr val="accent2"/>
                  </a:solidFill>
                  <a:latin typeface="+mj-ea"/>
                  <a:ea typeface="+mj-ea"/>
                </a:rPr>
                <a:t>性别</a:t>
              </a:r>
              <a:endParaRPr lang="zh-CN" altLang="en-US" sz="1600" dirty="0">
                <a:solidFill>
                  <a:schemeClr val="accent2"/>
                </a:solidFill>
                <a:latin typeface="+mj-ea"/>
                <a:ea typeface="+mj-ea"/>
              </a:endParaRPr>
            </a:p>
          </p:txBody>
        </p:sp>
      </p:grpSp>
      <p:grpSp>
        <p:nvGrpSpPr>
          <p:cNvPr id="260" name="组合 259"/>
          <p:cNvGrpSpPr/>
          <p:nvPr/>
        </p:nvGrpSpPr>
        <p:grpSpPr>
          <a:xfrm>
            <a:off x="4714875" y="1489393"/>
            <a:ext cx="3201988" cy="271462"/>
            <a:chOff x="4714875" y="1776413"/>
            <a:chExt cx="3201988" cy="271462"/>
          </a:xfrm>
        </p:grpSpPr>
        <p:sp>
          <p:nvSpPr>
            <p:cNvPr id="261" name="Line 51"/>
            <p:cNvSpPr>
              <a:spLocks noChangeShapeType="1"/>
            </p:cNvSpPr>
            <p:nvPr/>
          </p:nvSpPr>
          <p:spPr bwMode="auto">
            <a:xfrm flipH="1">
              <a:off x="4714875" y="19304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62" name="Line 52"/>
            <p:cNvSpPr>
              <a:spLocks noChangeShapeType="1"/>
            </p:cNvSpPr>
            <p:nvPr/>
          </p:nvSpPr>
          <p:spPr bwMode="auto">
            <a:xfrm>
              <a:off x="4722813" y="1931988"/>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63" name="Line 53"/>
            <p:cNvSpPr>
              <a:spLocks noChangeShapeType="1"/>
            </p:cNvSpPr>
            <p:nvPr/>
          </p:nvSpPr>
          <p:spPr bwMode="auto">
            <a:xfrm>
              <a:off x="5810250" y="1931988"/>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64" name="Line 54"/>
            <p:cNvSpPr>
              <a:spLocks noChangeShapeType="1"/>
            </p:cNvSpPr>
            <p:nvPr/>
          </p:nvSpPr>
          <p:spPr bwMode="auto">
            <a:xfrm>
              <a:off x="6875463" y="1931988"/>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65" name="Line 55"/>
            <p:cNvSpPr>
              <a:spLocks noChangeShapeType="1"/>
            </p:cNvSpPr>
            <p:nvPr/>
          </p:nvSpPr>
          <p:spPr bwMode="auto">
            <a:xfrm>
              <a:off x="7912100" y="1931988"/>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66" name="Line 56"/>
            <p:cNvSpPr>
              <a:spLocks noChangeShapeType="1"/>
            </p:cNvSpPr>
            <p:nvPr/>
          </p:nvSpPr>
          <p:spPr bwMode="auto">
            <a:xfrm>
              <a:off x="6310313" y="1776413"/>
              <a:ext cx="0" cy="142875"/>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grpSp>
        <p:nvGrpSpPr>
          <p:cNvPr id="267" name="组合 266"/>
          <p:cNvGrpSpPr/>
          <p:nvPr/>
        </p:nvGrpSpPr>
        <p:grpSpPr>
          <a:xfrm>
            <a:off x="4216400" y="1748740"/>
            <a:ext cx="1019175" cy="352425"/>
            <a:chOff x="4216400" y="2035760"/>
            <a:chExt cx="1019175" cy="352425"/>
          </a:xfrm>
        </p:grpSpPr>
        <p:sp>
          <p:nvSpPr>
            <p:cNvPr id="268" name="Freeform 18"/>
            <p:cNvSpPr/>
            <p:nvPr/>
          </p:nvSpPr>
          <p:spPr bwMode="auto">
            <a:xfrm>
              <a:off x="4216400" y="2054225"/>
              <a:ext cx="1019175" cy="301625"/>
            </a:xfrm>
            <a:custGeom>
              <a:avLst/>
              <a:gdLst>
                <a:gd name="T0" fmla="*/ 37 w 1345"/>
                <a:gd name="T1" fmla="*/ 0 h 397"/>
                <a:gd name="T2" fmla="*/ 1308 w 1345"/>
                <a:gd name="T3" fmla="*/ 0 h 397"/>
                <a:gd name="T4" fmla="*/ 1345 w 1345"/>
                <a:gd name="T5" fmla="*/ 38 h 397"/>
                <a:gd name="T6" fmla="*/ 1345 w 1345"/>
                <a:gd name="T7" fmla="*/ 360 h 397"/>
                <a:gd name="T8" fmla="*/ 1308 w 1345"/>
                <a:gd name="T9" fmla="*/ 397 h 397"/>
                <a:gd name="T10" fmla="*/ 37 w 1345"/>
                <a:gd name="T11" fmla="*/ 397 h 397"/>
                <a:gd name="T12" fmla="*/ 0 w 1345"/>
                <a:gd name="T13" fmla="*/ 360 h 397"/>
                <a:gd name="T14" fmla="*/ 0 w 1345"/>
                <a:gd name="T15" fmla="*/ 38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8"/>
                  </a:cubicBezTo>
                  <a:lnTo>
                    <a:pt x="1345" y="360"/>
                  </a:lnTo>
                  <a:cubicBezTo>
                    <a:pt x="1345" y="380"/>
                    <a:pt x="1328" y="397"/>
                    <a:pt x="1308" y="397"/>
                  </a:cubicBezTo>
                  <a:lnTo>
                    <a:pt x="37" y="397"/>
                  </a:lnTo>
                  <a:cubicBezTo>
                    <a:pt x="17" y="397"/>
                    <a:pt x="0" y="380"/>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69" name="TextBox 1035"/>
            <p:cNvSpPr txBox="1"/>
            <p:nvPr/>
          </p:nvSpPr>
          <p:spPr>
            <a:xfrm>
              <a:off x="4223385" y="2035760"/>
              <a:ext cx="1011555" cy="352425"/>
            </a:xfrm>
            <a:prstGeom prst="rect">
              <a:avLst/>
            </a:prstGeom>
            <a:noFill/>
          </p:spPr>
          <p:txBody>
            <a:bodyPr wrap="square" rtlCol="0">
              <a:spAutoFit/>
            </a:bodyPr>
            <a:p>
              <a:pPr algn="ctr"/>
              <a:r>
                <a:rPr lang="zh-CN" altLang="en-US" sz="1600" dirty="0" smtClean="0">
                  <a:solidFill>
                    <a:schemeClr val="accent2"/>
                  </a:solidFill>
                  <a:latin typeface="+mj-ea"/>
                  <a:ea typeface="+mj-ea"/>
                </a:rPr>
                <a:t>推送</a:t>
              </a:r>
              <a:endParaRPr lang="zh-CN" altLang="en-US" sz="1600" dirty="0">
                <a:solidFill>
                  <a:schemeClr val="accent2"/>
                </a:solidFill>
                <a:latin typeface="+mj-ea"/>
                <a:ea typeface="+mj-ea"/>
              </a:endParaRPr>
            </a:p>
          </p:txBody>
        </p:sp>
      </p:grpSp>
      <p:grpSp>
        <p:nvGrpSpPr>
          <p:cNvPr id="270" name="组合 269"/>
          <p:cNvGrpSpPr/>
          <p:nvPr/>
        </p:nvGrpSpPr>
        <p:grpSpPr>
          <a:xfrm>
            <a:off x="5280189" y="1748740"/>
            <a:ext cx="1031240" cy="352425"/>
            <a:chOff x="5280189" y="2035760"/>
            <a:chExt cx="1031240" cy="352425"/>
          </a:xfrm>
        </p:grpSpPr>
        <p:sp>
          <p:nvSpPr>
            <p:cNvPr id="271" name="Freeform 19"/>
            <p:cNvSpPr/>
            <p:nvPr/>
          </p:nvSpPr>
          <p:spPr bwMode="auto">
            <a:xfrm>
              <a:off x="5292725" y="2054225"/>
              <a:ext cx="1017588" cy="301625"/>
            </a:xfrm>
            <a:custGeom>
              <a:avLst/>
              <a:gdLst>
                <a:gd name="T0" fmla="*/ 37 w 1345"/>
                <a:gd name="T1" fmla="*/ 0 h 397"/>
                <a:gd name="T2" fmla="*/ 1308 w 1345"/>
                <a:gd name="T3" fmla="*/ 0 h 397"/>
                <a:gd name="T4" fmla="*/ 1345 w 1345"/>
                <a:gd name="T5" fmla="*/ 38 h 397"/>
                <a:gd name="T6" fmla="*/ 1345 w 1345"/>
                <a:gd name="T7" fmla="*/ 360 h 397"/>
                <a:gd name="T8" fmla="*/ 1308 w 1345"/>
                <a:gd name="T9" fmla="*/ 397 h 397"/>
                <a:gd name="T10" fmla="*/ 37 w 1345"/>
                <a:gd name="T11" fmla="*/ 397 h 397"/>
                <a:gd name="T12" fmla="*/ 0 w 1345"/>
                <a:gd name="T13" fmla="*/ 360 h 397"/>
                <a:gd name="T14" fmla="*/ 0 w 1345"/>
                <a:gd name="T15" fmla="*/ 38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8"/>
                  </a:cubicBezTo>
                  <a:lnTo>
                    <a:pt x="1345" y="360"/>
                  </a:lnTo>
                  <a:cubicBezTo>
                    <a:pt x="1345" y="380"/>
                    <a:pt x="1328" y="397"/>
                    <a:pt x="1308" y="397"/>
                  </a:cubicBezTo>
                  <a:lnTo>
                    <a:pt x="37" y="397"/>
                  </a:lnTo>
                  <a:cubicBezTo>
                    <a:pt x="17" y="397"/>
                    <a:pt x="0" y="380"/>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72" name="TextBox 77"/>
            <p:cNvSpPr txBox="1"/>
            <p:nvPr/>
          </p:nvSpPr>
          <p:spPr>
            <a:xfrm>
              <a:off x="5280189" y="2035760"/>
              <a:ext cx="1031240" cy="352425"/>
            </a:xfrm>
            <a:prstGeom prst="rect">
              <a:avLst/>
            </a:prstGeom>
            <a:noFill/>
          </p:spPr>
          <p:txBody>
            <a:bodyPr wrap="square" rtlCol="0">
              <a:spAutoFit/>
            </a:bodyPr>
            <a:p>
              <a:pPr algn="ctr"/>
              <a:r>
                <a:rPr lang="zh-CN" altLang="en-US" sz="1600" dirty="0" smtClean="0">
                  <a:solidFill>
                    <a:schemeClr val="accent2"/>
                  </a:solidFill>
                  <a:latin typeface="+mj-ea"/>
                  <a:ea typeface="+mj-ea"/>
                </a:rPr>
                <a:t>积分</a:t>
              </a:r>
              <a:endParaRPr lang="zh-CN" altLang="en-US" sz="1600" dirty="0">
                <a:solidFill>
                  <a:schemeClr val="accent2"/>
                </a:solidFill>
                <a:latin typeface="+mj-ea"/>
                <a:ea typeface="+mj-ea"/>
              </a:endParaRPr>
            </a:p>
          </p:txBody>
        </p:sp>
      </p:grpSp>
      <p:grpSp>
        <p:nvGrpSpPr>
          <p:cNvPr id="273" name="组合 272"/>
          <p:cNvGrpSpPr/>
          <p:nvPr/>
        </p:nvGrpSpPr>
        <p:grpSpPr>
          <a:xfrm>
            <a:off x="6360844" y="1748740"/>
            <a:ext cx="1025794" cy="352425"/>
            <a:chOff x="6360844" y="2035760"/>
            <a:chExt cx="1025794" cy="352425"/>
          </a:xfrm>
        </p:grpSpPr>
        <p:sp>
          <p:nvSpPr>
            <p:cNvPr id="274" name="Freeform 20"/>
            <p:cNvSpPr/>
            <p:nvPr/>
          </p:nvSpPr>
          <p:spPr bwMode="auto">
            <a:xfrm>
              <a:off x="6369050" y="2054225"/>
              <a:ext cx="1017588" cy="301625"/>
            </a:xfrm>
            <a:custGeom>
              <a:avLst/>
              <a:gdLst>
                <a:gd name="T0" fmla="*/ 37 w 1345"/>
                <a:gd name="T1" fmla="*/ 0 h 397"/>
                <a:gd name="T2" fmla="*/ 1308 w 1345"/>
                <a:gd name="T3" fmla="*/ 0 h 397"/>
                <a:gd name="T4" fmla="*/ 1345 w 1345"/>
                <a:gd name="T5" fmla="*/ 38 h 397"/>
                <a:gd name="T6" fmla="*/ 1345 w 1345"/>
                <a:gd name="T7" fmla="*/ 360 h 397"/>
                <a:gd name="T8" fmla="*/ 1308 w 1345"/>
                <a:gd name="T9" fmla="*/ 397 h 397"/>
                <a:gd name="T10" fmla="*/ 37 w 1345"/>
                <a:gd name="T11" fmla="*/ 397 h 397"/>
                <a:gd name="T12" fmla="*/ 0 w 1345"/>
                <a:gd name="T13" fmla="*/ 360 h 397"/>
                <a:gd name="T14" fmla="*/ 0 w 1345"/>
                <a:gd name="T15" fmla="*/ 38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8"/>
                  </a:cubicBezTo>
                  <a:lnTo>
                    <a:pt x="1345" y="360"/>
                  </a:lnTo>
                  <a:cubicBezTo>
                    <a:pt x="1345" y="380"/>
                    <a:pt x="1328" y="397"/>
                    <a:pt x="1308" y="397"/>
                  </a:cubicBezTo>
                  <a:lnTo>
                    <a:pt x="37" y="397"/>
                  </a:lnTo>
                  <a:cubicBezTo>
                    <a:pt x="17" y="397"/>
                    <a:pt x="0" y="380"/>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75" name="TextBox 78"/>
            <p:cNvSpPr txBox="1"/>
            <p:nvPr/>
          </p:nvSpPr>
          <p:spPr>
            <a:xfrm>
              <a:off x="6360844" y="2035760"/>
              <a:ext cx="1004570" cy="352425"/>
            </a:xfrm>
            <a:prstGeom prst="rect">
              <a:avLst/>
            </a:prstGeom>
            <a:noFill/>
          </p:spPr>
          <p:txBody>
            <a:bodyPr wrap="square" rtlCol="0">
              <a:spAutoFit/>
            </a:bodyPr>
            <a:p>
              <a:pPr algn="ctr"/>
              <a:r>
                <a:rPr lang="zh-CN" altLang="en-US" sz="1600" dirty="0" smtClean="0">
                  <a:solidFill>
                    <a:schemeClr val="accent2"/>
                  </a:solidFill>
                  <a:latin typeface="+mj-ea"/>
                  <a:ea typeface="+mj-ea"/>
                </a:rPr>
                <a:t>微淘客</a:t>
              </a:r>
              <a:endParaRPr lang="zh-CN" altLang="en-US" sz="1600" dirty="0">
                <a:solidFill>
                  <a:schemeClr val="accent2"/>
                </a:solidFill>
                <a:latin typeface="+mj-ea"/>
                <a:ea typeface="+mj-ea"/>
              </a:endParaRPr>
            </a:p>
          </p:txBody>
        </p:sp>
      </p:grpSp>
      <p:grpSp>
        <p:nvGrpSpPr>
          <p:cNvPr id="276" name="组合 275"/>
          <p:cNvGrpSpPr/>
          <p:nvPr/>
        </p:nvGrpSpPr>
        <p:grpSpPr>
          <a:xfrm>
            <a:off x="7441498" y="1748740"/>
            <a:ext cx="1021465" cy="352425"/>
            <a:chOff x="7441498" y="2035760"/>
            <a:chExt cx="1021465" cy="352425"/>
          </a:xfrm>
        </p:grpSpPr>
        <p:sp>
          <p:nvSpPr>
            <p:cNvPr id="277" name="Freeform 21"/>
            <p:cNvSpPr/>
            <p:nvPr/>
          </p:nvSpPr>
          <p:spPr bwMode="auto">
            <a:xfrm>
              <a:off x="7443788" y="2054225"/>
              <a:ext cx="1019175" cy="301625"/>
            </a:xfrm>
            <a:custGeom>
              <a:avLst/>
              <a:gdLst>
                <a:gd name="T0" fmla="*/ 38 w 1345"/>
                <a:gd name="T1" fmla="*/ 0 h 397"/>
                <a:gd name="T2" fmla="*/ 1308 w 1345"/>
                <a:gd name="T3" fmla="*/ 0 h 397"/>
                <a:gd name="T4" fmla="*/ 1345 w 1345"/>
                <a:gd name="T5" fmla="*/ 38 h 397"/>
                <a:gd name="T6" fmla="*/ 1345 w 1345"/>
                <a:gd name="T7" fmla="*/ 360 h 397"/>
                <a:gd name="T8" fmla="*/ 1308 w 1345"/>
                <a:gd name="T9" fmla="*/ 397 h 397"/>
                <a:gd name="T10" fmla="*/ 38 w 1345"/>
                <a:gd name="T11" fmla="*/ 397 h 397"/>
                <a:gd name="T12" fmla="*/ 0 w 1345"/>
                <a:gd name="T13" fmla="*/ 360 h 397"/>
                <a:gd name="T14" fmla="*/ 0 w 1345"/>
                <a:gd name="T15" fmla="*/ 38 h 397"/>
                <a:gd name="T16" fmla="*/ 38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8" y="0"/>
                  </a:moveTo>
                  <a:lnTo>
                    <a:pt x="1308" y="0"/>
                  </a:lnTo>
                  <a:cubicBezTo>
                    <a:pt x="1328" y="0"/>
                    <a:pt x="1345" y="17"/>
                    <a:pt x="1345" y="38"/>
                  </a:cubicBezTo>
                  <a:lnTo>
                    <a:pt x="1345" y="360"/>
                  </a:lnTo>
                  <a:cubicBezTo>
                    <a:pt x="1345" y="380"/>
                    <a:pt x="1328" y="397"/>
                    <a:pt x="1308" y="397"/>
                  </a:cubicBezTo>
                  <a:lnTo>
                    <a:pt x="38" y="397"/>
                  </a:lnTo>
                  <a:cubicBezTo>
                    <a:pt x="17" y="397"/>
                    <a:pt x="0" y="380"/>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78" name="TextBox 79"/>
            <p:cNvSpPr txBox="1"/>
            <p:nvPr/>
          </p:nvSpPr>
          <p:spPr>
            <a:xfrm>
              <a:off x="7441498" y="2035760"/>
              <a:ext cx="1020445" cy="352425"/>
            </a:xfrm>
            <a:prstGeom prst="rect">
              <a:avLst/>
            </a:prstGeom>
            <a:noFill/>
          </p:spPr>
          <p:txBody>
            <a:bodyPr wrap="square" rtlCol="0">
              <a:spAutoFit/>
            </a:bodyPr>
            <a:p>
              <a:pPr algn="ctr"/>
              <a:r>
                <a:rPr lang="zh-CN" altLang="en-US" sz="1600" dirty="0" smtClean="0">
                  <a:solidFill>
                    <a:schemeClr val="accent2"/>
                  </a:solidFill>
                  <a:latin typeface="+mj-ea"/>
                  <a:ea typeface="+mj-ea"/>
                </a:rPr>
                <a:t>活动</a:t>
              </a:r>
              <a:endParaRPr lang="zh-CN" altLang="en-US" sz="1600" dirty="0">
                <a:solidFill>
                  <a:schemeClr val="accent2"/>
                </a:solidFill>
                <a:latin typeface="+mj-ea"/>
                <a:ea typeface="+mj-ea"/>
              </a:endParaRPr>
            </a:p>
          </p:txBody>
        </p:sp>
      </p:grpSp>
      <p:grpSp>
        <p:nvGrpSpPr>
          <p:cNvPr id="279" name="组合 278"/>
          <p:cNvGrpSpPr/>
          <p:nvPr/>
        </p:nvGrpSpPr>
        <p:grpSpPr>
          <a:xfrm>
            <a:off x="4216400" y="2105000"/>
            <a:ext cx="1019175" cy="352425"/>
            <a:chOff x="4216400" y="2392020"/>
            <a:chExt cx="1019175" cy="352425"/>
          </a:xfrm>
        </p:grpSpPr>
        <p:sp>
          <p:nvSpPr>
            <p:cNvPr id="280" name="Freeform 22"/>
            <p:cNvSpPr/>
            <p:nvPr/>
          </p:nvSpPr>
          <p:spPr bwMode="auto">
            <a:xfrm>
              <a:off x="4216400" y="2414588"/>
              <a:ext cx="1019175" cy="301625"/>
            </a:xfrm>
            <a:custGeom>
              <a:avLst/>
              <a:gdLst>
                <a:gd name="T0" fmla="*/ 37 w 1345"/>
                <a:gd name="T1" fmla="*/ 0 h 397"/>
                <a:gd name="T2" fmla="*/ 1308 w 1345"/>
                <a:gd name="T3" fmla="*/ 0 h 397"/>
                <a:gd name="T4" fmla="*/ 1345 w 1345"/>
                <a:gd name="T5" fmla="*/ 37 h 397"/>
                <a:gd name="T6" fmla="*/ 1345 w 1345"/>
                <a:gd name="T7" fmla="*/ 359 h 397"/>
                <a:gd name="T8" fmla="*/ 1308 w 1345"/>
                <a:gd name="T9" fmla="*/ 397 h 397"/>
                <a:gd name="T10" fmla="*/ 37 w 1345"/>
                <a:gd name="T11" fmla="*/ 397 h 397"/>
                <a:gd name="T12" fmla="*/ 0 w 1345"/>
                <a:gd name="T13" fmla="*/ 359 h 397"/>
                <a:gd name="T14" fmla="*/ 0 w 1345"/>
                <a:gd name="T15" fmla="*/ 37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7"/>
                  </a:cubicBezTo>
                  <a:lnTo>
                    <a:pt x="1345" y="359"/>
                  </a:lnTo>
                  <a:cubicBezTo>
                    <a:pt x="1345" y="380"/>
                    <a:pt x="1328" y="397"/>
                    <a:pt x="1308" y="397"/>
                  </a:cubicBezTo>
                  <a:lnTo>
                    <a:pt x="37" y="397"/>
                  </a:lnTo>
                  <a:cubicBezTo>
                    <a:pt x="17" y="397"/>
                    <a:pt x="0" y="380"/>
                    <a:pt x="0" y="359"/>
                  </a:cubicBezTo>
                  <a:lnTo>
                    <a:pt x="0" y="37"/>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81" name="TextBox 80"/>
            <p:cNvSpPr txBox="1"/>
            <p:nvPr/>
          </p:nvSpPr>
          <p:spPr>
            <a:xfrm>
              <a:off x="4228147" y="2392020"/>
              <a:ext cx="995680" cy="352425"/>
            </a:xfrm>
            <a:prstGeom prst="rect">
              <a:avLst/>
            </a:prstGeom>
            <a:noFill/>
          </p:spPr>
          <p:txBody>
            <a:bodyPr wrap="none" rtlCol="0">
              <a:spAutoFit/>
            </a:bodyPr>
            <a:p>
              <a:pPr algn="ctr"/>
              <a:r>
                <a:rPr lang="zh-CN" altLang="en-US" sz="1600" dirty="0" smtClean="0">
                  <a:solidFill>
                    <a:schemeClr val="accent2"/>
                  </a:solidFill>
                  <a:latin typeface="+mj-ea"/>
                  <a:ea typeface="+mj-ea"/>
                </a:rPr>
                <a:t>店铺投射</a:t>
              </a:r>
              <a:endParaRPr lang="zh-CN" altLang="en-US" sz="1600" dirty="0">
                <a:solidFill>
                  <a:schemeClr val="accent2"/>
                </a:solidFill>
                <a:latin typeface="+mj-ea"/>
                <a:ea typeface="+mj-ea"/>
              </a:endParaRPr>
            </a:p>
          </p:txBody>
        </p:sp>
      </p:grpSp>
      <p:grpSp>
        <p:nvGrpSpPr>
          <p:cNvPr id="282" name="组合 281"/>
          <p:cNvGrpSpPr/>
          <p:nvPr/>
        </p:nvGrpSpPr>
        <p:grpSpPr>
          <a:xfrm>
            <a:off x="5285052" y="2105000"/>
            <a:ext cx="1025261" cy="352425"/>
            <a:chOff x="5285052" y="2392020"/>
            <a:chExt cx="1025261" cy="352425"/>
          </a:xfrm>
        </p:grpSpPr>
        <p:sp>
          <p:nvSpPr>
            <p:cNvPr id="283" name="Freeform 23"/>
            <p:cNvSpPr/>
            <p:nvPr/>
          </p:nvSpPr>
          <p:spPr bwMode="auto">
            <a:xfrm>
              <a:off x="5292725" y="2414588"/>
              <a:ext cx="1017588" cy="301625"/>
            </a:xfrm>
            <a:custGeom>
              <a:avLst/>
              <a:gdLst>
                <a:gd name="T0" fmla="*/ 37 w 1345"/>
                <a:gd name="T1" fmla="*/ 0 h 397"/>
                <a:gd name="T2" fmla="*/ 1308 w 1345"/>
                <a:gd name="T3" fmla="*/ 0 h 397"/>
                <a:gd name="T4" fmla="*/ 1345 w 1345"/>
                <a:gd name="T5" fmla="*/ 37 h 397"/>
                <a:gd name="T6" fmla="*/ 1345 w 1345"/>
                <a:gd name="T7" fmla="*/ 359 h 397"/>
                <a:gd name="T8" fmla="*/ 1308 w 1345"/>
                <a:gd name="T9" fmla="*/ 397 h 397"/>
                <a:gd name="T10" fmla="*/ 37 w 1345"/>
                <a:gd name="T11" fmla="*/ 397 h 397"/>
                <a:gd name="T12" fmla="*/ 0 w 1345"/>
                <a:gd name="T13" fmla="*/ 359 h 397"/>
                <a:gd name="T14" fmla="*/ 0 w 1345"/>
                <a:gd name="T15" fmla="*/ 37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7"/>
                  </a:cubicBezTo>
                  <a:lnTo>
                    <a:pt x="1345" y="359"/>
                  </a:lnTo>
                  <a:cubicBezTo>
                    <a:pt x="1345" y="380"/>
                    <a:pt x="1328" y="397"/>
                    <a:pt x="1308" y="397"/>
                  </a:cubicBezTo>
                  <a:lnTo>
                    <a:pt x="37" y="397"/>
                  </a:lnTo>
                  <a:cubicBezTo>
                    <a:pt x="17" y="397"/>
                    <a:pt x="0" y="380"/>
                    <a:pt x="0" y="359"/>
                  </a:cubicBezTo>
                  <a:lnTo>
                    <a:pt x="0" y="37"/>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84" name="TextBox 81"/>
            <p:cNvSpPr txBox="1"/>
            <p:nvPr/>
          </p:nvSpPr>
          <p:spPr>
            <a:xfrm>
              <a:off x="5285052" y="2392020"/>
              <a:ext cx="995680" cy="352425"/>
            </a:xfrm>
            <a:prstGeom prst="rect">
              <a:avLst/>
            </a:prstGeom>
            <a:noFill/>
          </p:spPr>
          <p:txBody>
            <a:bodyPr wrap="none" rtlCol="0">
              <a:spAutoFit/>
            </a:bodyPr>
            <a:p>
              <a:pPr algn="ctr"/>
              <a:r>
                <a:rPr lang="zh-CN" altLang="en-US" sz="1600" dirty="0" smtClean="0">
                  <a:solidFill>
                    <a:schemeClr val="accent2"/>
                  </a:solidFill>
                  <a:latin typeface="+mj-ea"/>
                  <a:ea typeface="+mj-ea"/>
                </a:rPr>
                <a:t>辅助运营</a:t>
              </a:r>
              <a:endParaRPr lang="zh-CN" altLang="en-US" sz="1600" dirty="0">
                <a:solidFill>
                  <a:schemeClr val="accent2"/>
                </a:solidFill>
                <a:latin typeface="+mj-ea"/>
                <a:ea typeface="+mj-ea"/>
              </a:endParaRPr>
            </a:p>
          </p:txBody>
        </p:sp>
      </p:grpSp>
      <p:grpSp>
        <p:nvGrpSpPr>
          <p:cNvPr id="285" name="组合 284"/>
          <p:cNvGrpSpPr/>
          <p:nvPr/>
        </p:nvGrpSpPr>
        <p:grpSpPr>
          <a:xfrm>
            <a:off x="6360845" y="2105000"/>
            <a:ext cx="1025793" cy="338554"/>
            <a:chOff x="6360845" y="2392020"/>
            <a:chExt cx="1025793" cy="338554"/>
          </a:xfrm>
        </p:grpSpPr>
        <p:sp>
          <p:nvSpPr>
            <p:cNvPr id="286" name="Freeform 24"/>
            <p:cNvSpPr/>
            <p:nvPr/>
          </p:nvSpPr>
          <p:spPr bwMode="auto">
            <a:xfrm>
              <a:off x="6369050" y="2414588"/>
              <a:ext cx="1017588" cy="301625"/>
            </a:xfrm>
            <a:custGeom>
              <a:avLst/>
              <a:gdLst>
                <a:gd name="T0" fmla="*/ 37 w 1345"/>
                <a:gd name="T1" fmla="*/ 0 h 397"/>
                <a:gd name="T2" fmla="*/ 1308 w 1345"/>
                <a:gd name="T3" fmla="*/ 0 h 397"/>
                <a:gd name="T4" fmla="*/ 1345 w 1345"/>
                <a:gd name="T5" fmla="*/ 37 h 397"/>
                <a:gd name="T6" fmla="*/ 1345 w 1345"/>
                <a:gd name="T7" fmla="*/ 359 h 397"/>
                <a:gd name="T8" fmla="*/ 1308 w 1345"/>
                <a:gd name="T9" fmla="*/ 397 h 397"/>
                <a:gd name="T10" fmla="*/ 37 w 1345"/>
                <a:gd name="T11" fmla="*/ 397 h 397"/>
                <a:gd name="T12" fmla="*/ 0 w 1345"/>
                <a:gd name="T13" fmla="*/ 359 h 397"/>
                <a:gd name="T14" fmla="*/ 0 w 1345"/>
                <a:gd name="T15" fmla="*/ 37 h 397"/>
                <a:gd name="T16" fmla="*/ 37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7" y="0"/>
                  </a:moveTo>
                  <a:lnTo>
                    <a:pt x="1308" y="0"/>
                  </a:lnTo>
                  <a:cubicBezTo>
                    <a:pt x="1328" y="0"/>
                    <a:pt x="1345" y="17"/>
                    <a:pt x="1345" y="37"/>
                  </a:cubicBezTo>
                  <a:lnTo>
                    <a:pt x="1345" y="359"/>
                  </a:lnTo>
                  <a:cubicBezTo>
                    <a:pt x="1345" y="380"/>
                    <a:pt x="1328" y="397"/>
                    <a:pt x="1308" y="397"/>
                  </a:cubicBezTo>
                  <a:lnTo>
                    <a:pt x="37" y="397"/>
                  </a:lnTo>
                  <a:cubicBezTo>
                    <a:pt x="17" y="397"/>
                    <a:pt x="0" y="380"/>
                    <a:pt x="0" y="359"/>
                  </a:cubicBezTo>
                  <a:lnTo>
                    <a:pt x="0" y="37"/>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87" name="TextBox 82"/>
            <p:cNvSpPr txBox="1"/>
            <p:nvPr/>
          </p:nvSpPr>
          <p:spPr>
            <a:xfrm>
              <a:off x="6360845" y="2392020"/>
              <a:ext cx="1005403" cy="338554"/>
            </a:xfrm>
            <a:prstGeom prst="rect">
              <a:avLst/>
            </a:prstGeom>
            <a:noFill/>
          </p:spPr>
          <p:txBody>
            <a:bodyPr wrap="none" rtlCol="0">
              <a:spAutoFit/>
            </a:bodyPr>
            <a:p>
              <a:pPr algn="ctr"/>
              <a:r>
                <a:rPr lang="zh-CN" altLang="en-US" sz="1600" dirty="0" smtClean="0">
                  <a:solidFill>
                    <a:schemeClr val="accent2"/>
                  </a:solidFill>
                  <a:latin typeface="+mj-ea"/>
                  <a:ea typeface="+mj-ea"/>
                </a:rPr>
                <a:t>会员管理</a:t>
              </a:r>
              <a:endParaRPr lang="zh-CN" altLang="en-US" sz="1600" dirty="0">
                <a:solidFill>
                  <a:schemeClr val="accent2"/>
                </a:solidFill>
                <a:latin typeface="+mj-ea"/>
                <a:ea typeface="+mj-ea"/>
              </a:endParaRPr>
            </a:p>
          </p:txBody>
        </p:sp>
      </p:grpSp>
      <p:grpSp>
        <p:nvGrpSpPr>
          <p:cNvPr id="288" name="组合 287"/>
          <p:cNvGrpSpPr/>
          <p:nvPr/>
        </p:nvGrpSpPr>
        <p:grpSpPr>
          <a:xfrm>
            <a:off x="7443788" y="2105000"/>
            <a:ext cx="1019175" cy="352425"/>
            <a:chOff x="7443788" y="2392020"/>
            <a:chExt cx="1019175" cy="352425"/>
          </a:xfrm>
        </p:grpSpPr>
        <p:sp>
          <p:nvSpPr>
            <p:cNvPr id="289" name="Freeform 25"/>
            <p:cNvSpPr/>
            <p:nvPr/>
          </p:nvSpPr>
          <p:spPr bwMode="auto">
            <a:xfrm>
              <a:off x="7443788" y="2414588"/>
              <a:ext cx="1019175" cy="301625"/>
            </a:xfrm>
            <a:custGeom>
              <a:avLst/>
              <a:gdLst>
                <a:gd name="T0" fmla="*/ 38 w 1345"/>
                <a:gd name="T1" fmla="*/ 0 h 397"/>
                <a:gd name="T2" fmla="*/ 1308 w 1345"/>
                <a:gd name="T3" fmla="*/ 0 h 397"/>
                <a:gd name="T4" fmla="*/ 1345 w 1345"/>
                <a:gd name="T5" fmla="*/ 37 h 397"/>
                <a:gd name="T6" fmla="*/ 1345 w 1345"/>
                <a:gd name="T7" fmla="*/ 359 h 397"/>
                <a:gd name="T8" fmla="*/ 1308 w 1345"/>
                <a:gd name="T9" fmla="*/ 397 h 397"/>
                <a:gd name="T10" fmla="*/ 38 w 1345"/>
                <a:gd name="T11" fmla="*/ 397 h 397"/>
                <a:gd name="T12" fmla="*/ 0 w 1345"/>
                <a:gd name="T13" fmla="*/ 359 h 397"/>
                <a:gd name="T14" fmla="*/ 0 w 1345"/>
                <a:gd name="T15" fmla="*/ 37 h 397"/>
                <a:gd name="T16" fmla="*/ 38 w 1345"/>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7">
                  <a:moveTo>
                    <a:pt x="38" y="0"/>
                  </a:moveTo>
                  <a:lnTo>
                    <a:pt x="1308" y="0"/>
                  </a:lnTo>
                  <a:cubicBezTo>
                    <a:pt x="1328" y="0"/>
                    <a:pt x="1345" y="17"/>
                    <a:pt x="1345" y="37"/>
                  </a:cubicBezTo>
                  <a:lnTo>
                    <a:pt x="1345" y="359"/>
                  </a:lnTo>
                  <a:cubicBezTo>
                    <a:pt x="1345" y="380"/>
                    <a:pt x="1328" y="397"/>
                    <a:pt x="1308" y="397"/>
                  </a:cubicBezTo>
                  <a:lnTo>
                    <a:pt x="38" y="397"/>
                  </a:lnTo>
                  <a:cubicBezTo>
                    <a:pt x="17" y="397"/>
                    <a:pt x="0" y="380"/>
                    <a:pt x="0" y="359"/>
                  </a:cubicBezTo>
                  <a:lnTo>
                    <a:pt x="0" y="37"/>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90" name="TextBox 83"/>
            <p:cNvSpPr txBox="1"/>
            <p:nvPr/>
          </p:nvSpPr>
          <p:spPr>
            <a:xfrm>
              <a:off x="7446361" y="2392020"/>
              <a:ext cx="995680" cy="352425"/>
            </a:xfrm>
            <a:prstGeom prst="rect">
              <a:avLst/>
            </a:prstGeom>
            <a:noFill/>
          </p:spPr>
          <p:txBody>
            <a:bodyPr wrap="none" rtlCol="0">
              <a:spAutoFit/>
            </a:bodyPr>
            <a:p>
              <a:pPr algn="ctr"/>
              <a:r>
                <a:rPr lang="zh-CN" altLang="en-US" sz="1600" dirty="0">
                  <a:solidFill>
                    <a:schemeClr val="accent2"/>
                  </a:solidFill>
                  <a:latin typeface="+mj-ea"/>
                  <a:ea typeface="+mj-ea"/>
                </a:rPr>
                <a:t>社群服务</a:t>
              </a:r>
              <a:endParaRPr lang="zh-CN" altLang="en-US" sz="1600" dirty="0">
                <a:solidFill>
                  <a:schemeClr val="accent2"/>
                </a:solidFill>
                <a:latin typeface="+mj-ea"/>
                <a:ea typeface="+mj-ea"/>
              </a:endParaRPr>
            </a:p>
          </p:txBody>
        </p:sp>
      </p:grpSp>
      <p:grpSp>
        <p:nvGrpSpPr>
          <p:cNvPr id="291" name="组合 290"/>
          <p:cNvGrpSpPr/>
          <p:nvPr/>
        </p:nvGrpSpPr>
        <p:grpSpPr>
          <a:xfrm>
            <a:off x="4714875" y="5150168"/>
            <a:ext cx="3201988" cy="269874"/>
            <a:chOff x="4714875" y="5408613"/>
            <a:chExt cx="3201988" cy="269874"/>
          </a:xfrm>
        </p:grpSpPr>
        <p:sp>
          <p:nvSpPr>
            <p:cNvPr id="292" name="Line 57"/>
            <p:cNvSpPr>
              <a:spLocks noChangeShapeType="1"/>
            </p:cNvSpPr>
            <p:nvPr/>
          </p:nvSpPr>
          <p:spPr bwMode="auto">
            <a:xfrm flipH="1">
              <a:off x="4714875" y="55245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93" name="Line 58"/>
            <p:cNvSpPr>
              <a:spLocks noChangeShapeType="1"/>
            </p:cNvSpPr>
            <p:nvPr/>
          </p:nvSpPr>
          <p:spPr bwMode="auto">
            <a:xfrm flipV="1">
              <a:off x="4722813"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94" name="Line 59"/>
            <p:cNvSpPr>
              <a:spLocks noChangeShapeType="1"/>
            </p:cNvSpPr>
            <p:nvPr/>
          </p:nvSpPr>
          <p:spPr bwMode="auto">
            <a:xfrm flipV="1">
              <a:off x="7912100"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295" name="Line 60"/>
            <p:cNvSpPr>
              <a:spLocks noChangeShapeType="1"/>
            </p:cNvSpPr>
            <p:nvPr/>
          </p:nvSpPr>
          <p:spPr bwMode="auto">
            <a:xfrm flipV="1">
              <a:off x="6310313" y="5416550"/>
              <a:ext cx="0" cy="26193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296" name="Line 61"/>
          <p:cNvSpPr>
            <a:spLocks noChangeShapeType="1"/>
          </p:cNvSpPr>
          <p:nvPr/>
        </p:nvSpPr>
        <p:spPr bwMode="auto">
          <a:xfrm>
            <a:off x="6330950" y="2999105"/>
            <a:ext cx="0" cy="1676400"/>
          </a:xfrm>
          <a:prstGeom prst="line">
            <a:avLst/>
          </a:pr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nvGrpSpPr>
          <p:cNvPr id="297" name="组合 296"/>
          <p:cNvGrpSpPr/>
          <p:nvPr/>
        </p:nvGrpSpPr>
        <p:grpSpPr>
          <a:xfrm>
            <a:off x="5830888" y="2549211"/>
            <a:ext cx="1017588" cy="338554"/>
            <a:chOff x="5830888" y="2807656"/>
            <a:chExt cx="1017588" cy="338554"/>
          </a:xfrm>
        </p:grpSpPr>
        <p:sp>
          <p:nvSpPr>
            <p:cNvPr id="298" name="Freeform 38"/>
            <p:cNvSpPr/>
            <p:nvPr/>
          </p:nvSpPr>
          <p:spPr bwMode="auto">
            <a:xfrm>
              <a:off x="5830888" y="2832100"/>
              <a:ext cx="1017588" cy="301625"/>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299" name="TextBox 84"/>
            <p:cNvSpPr txBox="1"/>
            <p:nvPr/>
          </p:nvSpPr>
          <p:spPr>
            <a:xfrm>
              <a:off x="5864928" y="2807656"/>
              <a:ext cx="928459" cy="338554"/>
            </a:xfrm>
            <a:prstGeom prst="rect">
              <a:avLst/>
            </a:prstGeom>
            <a:noFill/>
          </p:spPr>
          <p:txBody>
            <a:bodyPr wrap="none" rtlCol="0">
              <a:spAutoFit/>
            </a:bodyPr>
            <a:p>
              <a:pPr algn="ctr"/>
              <a:r>
                <a:rPr lang="zh-CN" altLang="en-US" sz="1600" dirty="0" smtClean="0">
                  <a:solidFill>
                    <a:schemeClr val="accent2"/>
                  </a:solidFill>
                  <a:latin typeface="+mj-ea"/>
                  <a:ea typeface="+mj-ea"/>
                </a:rPr>
                <a:t>更多</a:t>
              </a:r>
              <a:r>
                <a:rPr lang="en-US" altLang="zh-CN" sz="1600" dirty="0" smtClean="0">
                  <a:solidFill>
                    <a:schemeClr val="accent2"/>
                  </a:solidFill>
                  <a:latin typeface="+mj-ea"/>
                  <a:ea typeface="+mj-ea"/>
                </a:rPr>
                <a:t>……</a:t>
              </a:r>
              <a:endParaRPr lang="zh-CN" altLang="en-US" sz="1600" dirty="0">
                <a:solidFill>
                  <a:schemeClr val="accent2"/>
                </a:solidFill>
                <a:latin typeface="+mj-ea"/>
                <a:ea typeface="+mj-ea"/>
              </a:endParaRPr>
            </a:p>
          </p:txBody>
        </p:sp>
      </p:grpSp>
      <p:grpSp>
        <p:nvGrpSpPr>
          <p:cNvPr id="300" name="组合 299"/>
          <p:cNvGrpSpPr/>
          <p:nvPr/>
        </p:nvGrpSpPr>
        <p:grpSpPr>
          <a:xfrm>
            <a:off x="7443788" y="4829274"/>
            <a:ext cx="1019175" cy="352425"/>
            <a:chOff x="7443788" y="5087719"/>
            <a:chExt cx="1019175" cy="352425"/>
          </a:xfrm>
        </p:grpSpPr>
        <p:sp>
          <p:nvSpPr>
            <p:cNvPr id="301" name="Freeform 37"/>
            <p:cNvSpPr/>
            <p:nvPr/>
          </p:nvSpPr>
          <p:spPr bwMode="auto">
            <a:xfrm>
              <a:off x="7443788" y="5103813"/>
              <a:ext cx="1019175" cy="301625"/>
            </a:xfrm>
            <a:custGeom>
              <a:avLst/>
              <a:gdLst>
                <a:gd name="T0" fmla="*/ 38 w 1345"/>
                <a:gd name="T1" fmla="*/ 0 h 398"/>
                <a:gd name="T2" fmla="*/ 1308 w 1345"/>
                <a:gd name="T3" fmla="*/ 0 h 398"/>
                <a:gd name="T4" fmla="*/ 1345 w 1345"/>
                <a:gd name="T5" fmla="*/ 38 h 398"/>
                <a:gd name="T6" fmla="*/ 1345 w 1345"/>
                <a:gd name="T7" fmla="*/ 360 h 398"/>
                <a:gd name="T8" fmla="*/ 1308 w 1345"/>
                <a:gd name="T9" fmla="*/ 398 h 398"/>
                <a:gd name="T10" fmla="*/ 38 w 1345"/>
                <a:gd name="T11" fmla="*/ 398 h 398"/>
                <a:gd name="T12" fmla="*/ 0 w 1345"/>
                <a:gd name="T13" fmla="*/ 360 h 398"/>
                <a:gd name="T14" fmla="*/ 0 w 1345"/>
                <a:gd name="T15" fmla="*/ 38 h 398"/>
                <a:gd name="T16" fmla="*/ 38 w 1345"/>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8">
                  <a:moveTo>
                    <a:pt x="38" y="0"/>
                  </a:moveTo>
                  <a:lnTo>
                    <a:pt x="1308" y="0"/>
                  </a:lnTo>
                  <a:cubicBezTo>
                    <a:pt x="1328" y="0"/>
                    <a:pt x="1345" y="17"/>
                    <a:pt x="1345" y="38"/>
                  </a:cubicBezTo>
                  <a:lnTo>
                    <a:pt x="1345" y="360"/>
                  </a:lnTo>
                  <a:cubicBezTo>
                    <a:pt x="1345" y="381"/>
                    <a:pt x="1328"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02" name="TextBox 90"/>
            <p:cNvSpPr txBox="1"/>
            <p:nvPr/>
          </p:nvSpPr>
          <p:spPr>
            <a:xfrm>
              <a:off x="7446998" y="5087719"/>
              <a:ext cx="994410" cy="352425"/>
            </a:xfrm>
            <a:prstGeom prst="rect">
              <a:avLst/>
            </a:prstGeom>
            <a:noFill/>
          </p:spPr>
          <p:txBody>
            <a:bodyPr wrap="none" rtlCol="0">
              <a:spAutoFit/>
            </a:bodyPr>
            <a:p>
              <a:pPr algn="ctr"/>
              <a:r>
                <a:rPr lang="zh-CN" altLang="en-US" sz="1600" dirty="0" smtClean="0">
                  <a:solidFill>
                    <a:schemeClr val="accent2"/>
                  </a:solidFill>
                  <a:latin typeface="+mj-ea"/>
                  <a:ea typeface="+mj-ea"/>
                </a:rPr>
                <a:t>拉升</a:t>
              </a:r>
              <a:r>
                <a:rPr lang="en-US" altLang="zh-CN" sz="1600" dirty="0" smtClean="0">
                  <a:solidFill>
                    <a:schemeClr val="accent2"/>
                  </a:solidFill>
                  <a:latin typeface="+mj-ea"/>
                  <a:ea typeface="+mj-ea"/>
                </a:rPr>
                <a:t>DSR</a:t>
              </a:r>
              <a:endParaRPr lang="en-US" altLang="zh-CN" sz="1600" dirty="0" smtClean="0">
                <a:solidFill>
                  <a:schemeClr val="accent2"/>
                </a:solidFill>
                <a:latin typeface="+mj-ea"/>
                <a:ea typeface="+mj-ea"/>
              </a:endParaRPr>
            </a:p>
          </p:txBody>
        </p:sp>
      </p:grpSp>
      <p:grpSp>
        <p:nvGrpSpPr>
          <p:cNvPr id="303" name="组合 302"/>
          <p:cNvGrpSpPr/>
          <p:nvPr/>
        </p:nvGrpSpPr>
        <p:grpSpPr>
          <a:xfrm>
            <a:off x="5830888" y="4829274"/>
            <a:ext cx="1017588" cy="352425"/>
            <a:chOff x="5830888" y="5087719"/>
            <a:chExt cx="1017588" cy="352425"/>
          </a:xfrm>
        </p:grpSpPr>
        <p:sp>
          <p:nvSpPr>
            <p:cNvPr id="304" name="Freeform 36"/>
            <p:cNvSpPr/>
            <p:nvPr/>
          </p:nvSpPr>
          <p:spPr bwMode="auto">
            <a:xfrm>
              <a:off x="5830888" y="5103813"/>
              <a:ext cx="1017588" cy="301625"/>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05" name="TextBox 91"/>
            <p:cNvSpPr txBox="1"/>
            <p:nvPr/>
          </p:nvSpPr>
          <p:spPr>
            <a:xfrm>
              <a:off x="5831319" y="5087719"/>
              <a:ext cx="995680" cy="352425"/>
            </a:xfrm>
            <a:prstGeom prst="rect">
              <a:avLst/>
            </a:prstGeom>
            <a:noFill/>
          </p:spPr>
          <p:txBody>
            <a:bodyPr wrap="none" rtlCol="0">
              <a:spAutoFit/>
            </a:bodyPr>
            <a:p>
              <a:pPr algn="ctr"/>
              <a:r>
                <a:rPr lang="zh-CN" altLang="en-US" sz="1600" dirty="0" smtClean="0">
                  <a:solidFill>
                    <a:schemeClr val="accent2"/>
                  </a:solidFill>
                  <a:latin typeface="+mj-ea"/>
                  <a:ea typeface="+mj-ea"/>
                </a:rPr>
                <a:t>灵活营销</a:t>
              </a:r>
              <a:endParaRPr lang="zh-CN" altLang="en-US" sz="1600" dirty="0">
                <a:solidFill>
                  <a:schemeClr val="accent2"/>
                </a:solidFill>
                <a:latin typeface="+mj-ea"/>
                <a:ea typeface="+mj-ea"/>
              </a:endParaRPr>
            </a:p>
          </p:txBody>
        </p:sp>
      </p:grpSp>
      <p:grpSp>
        <p:nvGrpSpPr>
          <p:cNvPr id="306" name="组合 305"/>
          <p:cNvGrpSpPr/>
          <p:nvPr/>
        </p:nvGrpSpPr>
        <p:grpSpPr>
          <a:xfrm>
            <a:off x="4216400" y="4829274"/>
            <a:ext cx="1019175" cy="352425"/>
            <a:chOff x="4216400" y="5087719"/>
            <a:chExt cx="1019175" cy="352425"/>
          </a:xfrm>
        </p:grpSpPr>
        <p:sp>
          <p:nvSpPr>
            <p:cNvPr id="307" name="Freeform 35"/>
            <p:cNvSpPr/>
            <p:nvPr/>
          </p:nvSpPr>
          <p:spPr bwMode="auto">
            <a:xfrm>
              <a:off x="4216400" y="5103813"/>
              <a:ext cx="1019175" cy="301625"/>
            </a:xfrm>
            <a:custGeom>
              <a:avLst/>
              <a:gdLst>
                <a:gd name="T0" fmla="*/ 37 w 1345"/>
                <a:gd name="T1" fmla="*/ 0 h 398"/>
                <a:gd name="T2" fmla="*/ 1308 w 1345"/>
                <a:gd name="T3" fmla="*/ 0 h 398"/>
                <a:gd name="T4" fmla="*/ 1345 w 1345"/>
                <a:gd name="T5" fmla="*/ 38 h 398"/>
                <a:gd name="T6" fmla="*/ 1345 w 1345"/>
                <a:gd name="T7" fmla="*/ 360 h 398"/>
                <a:gd name="T8" fmla="*/ 1308 w 1345"/>
                <a:gd name="T9" fmla="*/ 398 h 398"/>
                <a:gd name="T10" fmla="*/ 37 w 1345"/>
                <a:gd name="T11" fmla="*/ 398 h 398"/>
                <a:gd name="T12" fmla="*/ 0 w 1345"/>
                <a:gd name="T13" fmla="*/ 360 h 398"/>
                <a:gd name="T14" fmla="*/ 0 w 1345"/>
                <a:gd name="T15" fmla="*/ 38 h 398"/>
                <a:gd name="T16" fmla="*/ 37 w 1345"/>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5" h="398">
                  <a:moveTo>
                    <a:pt x="37" y="0"/>
                  </a:moveTo>
                  <a:lnTo>
                    <a:pt x="1308" y="0"/>
                  </a:lnTo>
                  <a:cubicBezTo>
                    <a:pt x="1328" y="0"/>
                    <a:pt x="1345" y="17"/>
                    <a:pt x="1345" y="38"/>
                  </a:cubicBezTo>
                  <a:lnTo>
                    <a:pt x="1345" y="360"/>
                  </a:lnTo>
                  <a:cubicBezTo>
                    <a:pt x="1345" y="381"/>
                    <a:pt x="1328" y="398"/>
                    <a:pt x="1308" y="398"/>
                  </a:cubicBezTo>
                  <a:lnTo>
                    <a:pt x="37" y="398"/>
                  </a:lnTo>
                  <a:cubicBezTo>
                    <a:pt x="17" y="398"/>
                    <a:pt x="0" y="381"/>
                    <a:pt x="0" y="360"/>
                  </a:cubicBezTo>
                  <a:lnTo>
                    <a:pt x="0" y="38"/>
                  </a:lnTo>
                  <a:cubicBezTo>
                    <a:pt x="0" y="17"/>
                    <a:pt x="17" y="0"/>
                    <a:pt x="37"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08" name="TextBox 92"/>
            <p:cNvSpPr txBox="1"/>
            <p:nvPr/>
          </p:nvSpPr>
          <p:spPr>
            <a:xfrm>
              <a:off x="4228152" y="5087719"/>
              <a:ext cx="995680" cy="352425"/>
            </a:xfrm>
            <a:prstGeom prst="rect">
              <a:avLst/>
            </a:prstGeom>
            <a:noFill/>
          </p:spPr>
          <p:txBody>
            <a:bodyPr wrap="none" rtlCol="0">
              <a:spAutoFit/>
            </a:bodyPr>
            <a:p>
              <a:pPr algn="ctr"/>
              <a:r>
                <a:rPr lang="zh-CN" altLang="en-US" sz="1600" dirty="0">
                  <a:solidFill>
                    <a:schemeClr val="accent2"/>
                  </a:solidFill>
                  <a:latin typeface="+mj-ea"/>
                  <a:ea typeface="+mj-ea"/>
                </a:rPr>
                <a:t>自然流量</a:t>
              </a:r>
              <a:endParaRPr lang="zh-CN" altLang="en-US" sz="1600" dirty="0">
                <a:solidFill>
                  <a:schemeClr val="accent2"/>
                </a:solidFill>
                <a:latin typeface="+mj-ea"/>
                <a:ea typeface="+mj-ea"/>
              </a:endParaRPr>
            </a:p>
          </p:txBody>
        </p:sp>
      </p:grpSp>
      <p:sp>
        <p:nvSpPr>
          <p:cNvPr id="309" name="TextBox 106"/>
          <p:cNvSpPr txBox="1"/>
          <p:nvPr/>
        </p:nvSpPr>
        <p:spPr>
          <a:xfrm rot="5400000">
            <a:off x="5908450" y="3653956"/>
            <a:ext cx="1325880" cy="384810"/>
          </a:xfrm>
          <a:prstGeom prst="rect">
            <a:avLst/>
          </a:prstGeom>
          <a:noFill/>
          <a:ln>
            <a:solidFill>
              <a:schemeClr val="accent1"/>
            </a:solidFill>
          </a:ln>
        </p:spPr>
        <p:txBody>
          <a:bodyPr wrap="none" rtlCol="0">
            <a:spAutoFit/>
          </a:bodyPr>
          <a:p>
            <a:r>
              <a:rPr lang="zh-CN" altLang="en-US" dirty="0">
                <a:latin typeface="+mj-ea"/>
                <a:ea typeface="+mj-ea"/>
              </a:rPr>
              <a:t>购买拉权重</a:t>
            </a:r>
            <a:endParaRPr lang="zh-CN" altLang="en-US" dirty="0">
              <a:latin typeface="+mj-ea"/>
              <a:ea typeface="+mj-ea"/>
            </a:endParaRPr>
          </a:p>
        </p:txBody>
      </p:sp>
      <p:grpSp>
        <p:nvGrpSpPr>
          <p:cNvPr id="310" name="组合 309"/>
          <p:cNvGrpSpPr/>
          <p:nvPr/>
        </p:nvGrpSpPr>
        <p:grpSpPr>
          <a:xfrm>
            <a:off x="2157413" y="2736850"/>
            <a:ext cx="268288" cy="1674812"/>
            <a:chOff x="2157413" y="3095625"/>
            <a:chExt cx="268288" cy="1674812"/>
          </a:xfrm>
        </p:grpSpPr>
        <p:sp>
          <p:nvSpPr>
            <p:cNvPr id="311" name="Line 39"/>
            <p:cNvSpPr>
              <a:spLocks noChangeShapeType="1"/>
            </p:cNvSpPr>
            <p:nvPr/>
          </p:nvSpPr>
          <p:spPr bwMode="auto">
            <a:xfrm>
              <a:off x="2309813" y="3095625"/>
              <a:ext cx="0" cy="1674812"/>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312" name="Line 40"/>
            <p:cNvSpPr>
              <a:spLocks noChangeShapeType="1"/>
            </p:cNvSpPr>
            <p:nvPr/>
          </p:nvSpPr>
          <p:spPr bwMode="auto">
            <a:xfrm>
              <a:off x="2309813" y="4765675"/>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313" name="Line 41"/>
            <p:cNvSpPr>
              <a:spLocks noChangeShapeType="1"/>
            </p:cNvSpPr>
            <p:nvPr/>
          </p:nvSpPr>
          <p:spPr bwMode="auto">
            <a:xfrm>
              <a:off x="2309813" y="4197350"/>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314" name="Line 42"/>
            <p:cNvSpPr>
              <a:spLocks noChangeShapeType="1"/>
            </p:cNvSpPr>
            <p:nvPr/>
          </p:nvSpPr>
          <p:spPr bwMode="auto">
            <a:xfrm>
              <a:off x="2309813" y="3640138"/>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315" name="Line 43"/>
            <p:cNvSpPr>
              <a:spLocks noChangeShapeType="1"/>
            </p:cNvSpPr>
            <p:nvPr/>
          </p:nvSpPr>
          <p:spPr bwMode="auto">
            <a:xfrm>
              <a:off x="2309813" y="3097213"/>
              <a:ext cx="1158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316" name="Line 44"/>
            <p:cNvSpPr>
              <a:spLocks noChangeShapeType="1"/>
            </p:cNvSpPr>
            <p:nvPr/>
          </p:nvSpPr>
          <p:spPr bwMode="auto">
            <a:xfrm>
              <a:off x="2157413" y="3863975"/>
              <a:ext cx="1412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grpSp>
        <p:nvGrpSpPr>
          <p:cNvPr id="317" name="组合 316"/>
          <p:cNvGrpSpPr/>
          <p:nvPr/>
        </p:nvGrpSpPr>
        <p:grpSpPr>
          <a:xfrm>
            <a:off x="2432050" y="2579510"/>
            <a:ext cx="1019175" cy="352425"/>
            <a:chOff x="2432050" y="2938285"/>
            <a:chExt cx="1019175" cy="352425"/>
          </a:xfrm>
        </p:grpSpPr>
        <p:sp>
          <p:nvSpPr>
            <p:cNvPr id="318" name="Freeform 31"/>
            <p:cNvSpPr/>
            <p:nvPr/>
          </p:nvSpPr>
          <p:spPr bwMode="auto">
            <a:xfrm>
              <a:off x="2432050" y="2954338"/>
              <a:ext cx="1019175" cy="301625"/>
            </a:xfrm>
            <a:custGeom>
              <a:avLst/>
              <a:gdLst>
                <a:gd name="T0" fmla="*/ 38 w 1346"/>
                <a:gd name="T1" fmla="*/ 0 h 397"/>
                <a:gd name="T2" fmla="*/ 1308 w 1346"/>
                <a:gd name="T3" fmla="*/ 0 h 397"/>
                <a:gd name="T4" fmla="*/ 1346 w 1346"/>
                <a:gd name="T5" fmla="*/ 38 h 397"/>
                <a:gd name="T6" fmla="*/ 1346 w 1346"/>
                <a:gd name="T7" fmla="*/ 360 h 397"/>
                <a:gd name="T8" fmla="*/ 1308 w 1346"/>
                <a:gd name="T9" fmla="*/ 397 h 397"/>
                <a:gd name="T10" fmla="*/ 38 w 1346"/>
                <a:gd name="T11" fmla="*/ 397 h 397"/>
                <a:gd name="T12" fmla="*/ 0 w 1346"/>
                <a:gd name="T13" fmla="*/ 360 h 397"/>
                <a:gd name="T14" fmla="*/ 0 w 1346"/>
                <a:gd name="T15" fmla="*/ 38 h 397"/>
                <a:gd name="T16" fmla="*/ 38 w 1346"/>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7">
                  <a:moveTo>
                    <a:pt x="38" y="0"/>
                  </a:moveTo>
                  <a:lnTo>
                    <a:pt x="1308" y="0"/>
                  </a:lnTo>
                  <a:cubicBezTo>
                    <a:pt x="1329" y="0"/>
                    <a:pt x="1346" y="17"/>
                    <a:pt x="1346" y="38"/>
                  </a:cubicBezTo>
                  <a:lnTo>
                    <a:pt x="1346" y="360"/>
                  </a:lnTo>
                  <a:cubicBezTo>
                    <a:pt x="1346" y="381"/>
                    <a:pt x="1329" y="397"/>
                    <a:pt x="1308" y="397"/>
                  </a:cubicBezTo>
                  <a:lnTo>
                    <a:pt x="38" y="397"/>
                  </a:lnTo>
                  <a:cubicBezTo>
                    <a:pt x="17" y="397"/>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19" name="TextBox 93"/>
            <p:cNvSpPr txBox="1"/>
            <p:nvPr/>
          </p:nvSpPr>
          <p:spPr>
            <a:xfrm>
              <a:off x="2541270" y="2938285"/>
              <a:ext cx="820420" cy="352425"/>
            </a:xfrm>
            <a:prstGeom prst="rect">
              <a:avLst/>
            </a:prstGeom>
            <a:noFill/>
          </p:spPr>
          <p:txBody>
            <a:bodyPr wrap="square" rtlCol="0">
              <a:spAutoFit/>
            </a:bodyPr>
            <a:p>
              <a:pPr algn="ctr"/>
              <a:r>
                <a:rPr lang="zh-CN" altLang="en-US" sz="1600" dirty="0" smtClean="0">
                  <a:solidFill>
                    <a:schemeClr val="accent2"/>
                  </a:solidFill>
                  <a:latin typeface="+mj-ea"/>
                  <a:ea typeface="+mj-ea"/>
                </a:rPr>
                <a:t>趣味</a:t>
              </a:r>
              <a:endParaRPr lang="zh-CN" altLang="en-US" sz="1600" dirty="0">
                <a:solidFill>
                  <a:schemeClr val="accent2"/>
                </a:solidFill>
                <a:latin typeface="+mj-ea"/>
                <a:ea typeface="+mj-ea"/>
              </a:endParaRPr>
            </a:p>
          </p:txBody>
        </p:sp>
      </p:grpSp>
      <p:grpSp>
        <p:nvGrpSpPr>
          <p:cNvPr id="320" name="组合 319"/>
          <p:cNvGrpSpPr/>
          <p:nvPr/>
        </p:nvGrpSpPr>
        <p:grpSpPr>
          <a:xfrm>
            <a:off x="2425701" y="3137650"/>
            <a:ext cx="1025524" cy="352425"/>
            <a:chOff x="2425701" y="3496425"/>
            <a:chExt cx="1025524" cy="352425"/>
          </a:xfrm>
        </p:grpSpPr>
        <p:sp>
          <p:nvSpPr>
            <p:cNvPr id="321" name="Freeform 32"/>
            <p:cNvSpPr/>
            <p:nvPr/>
          </p:nvSpPr>
          <p:spPr bwMode="auto">
            <a:xfrm>
              <a:off x="2432050" y="3505200"/>
              <a:ext cx="1019175" cy="301625"/>
            </a:xfrm>
            <a:custGeom>
              <a:avLst/>
              <a:gdLst>
                <a:gd name="T0" fmla="*/ 38 w 1346"/>
                <a:gd name="T1" fmla="*/ 0 h 397"/>
                <a:gd name="T2" fmla="*/ 1308 w 1346"/>
                <a:gd name="T3" fmla="*/ 0 h 397"/>
                <a:gd name="T4" fmla="*/ 1346 w 1346"/>
                <a:gd name="T5" fmla="*/ 37 h 397"/>
                <a:gd name="T6" fmla="*/ 1346 w 1346"/>
                <a:gd name="T7" fmla="*/ 359 h 397"/>
                <a:gd name="T8" fmla="*/ 1308 w 1346"/>
                <a:gd name="T9" fmla="*/ 397 h 397"/>
                <a:gd name="T10" fmla="*/ 38 w 1346"/>
                <a:gd name="T11" fmla="*/ 397 h 397"/>
                <a:gd name="T12" fmla="*/ 0 w 1346"/>
                <a:gd name="T13" fmla="*/ 359 h 397"/>
                <a:gd name="T14" fmla="*/ 0 w 1346"/>
                <a:gd name="T15" fmla="*/ 37 h 397"/>
                <a:gd name="T16" fmla="*/ 38 w 1346"/>
                <a:gd name="T17"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7">
                  <a:moveTo>
                    <a:pt x="38" y="0"/>
                  </a:moveTo>
                  <a:lnTo>
                    <a:pt x="1308" y="0"/>
                  </a:lnTo>
                  <a:cubicBezTo>
                    <a:pt x="1329" y="0"/>
                    <a:pt x="1346" y="17"/>
                    <a:pt x="1346" y="37"/>
                  </a:cubicBezTo>
                  <a:lnTo>
                    <a:pt x="1346" y="359"/>
                  </a:lnTo>
                  <a:cubicBezTo>
                    <a:pt x="1346" y="380"/>
                    <a:pt x="1329" y="397"/>
                    <a:pt x="1308" y="397"/>
                  </a:cubicBezTo>
                  <a:lnTo>
                    <a:pt x="38" y="397"/>
                  </a:lnTo>
                  <a:cubicBezTo>
                    <a:pt x="17" y="397"/>
                    <a:pt x="0" y="380"/>
                    <a:pt x="0" y="359"/>
                  </a:cubicBezTo>
                  <a:lnTo>
                    <a:pt x="0" y="37"/>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22" name="TextBox 94"/>
            <p:cNvSpPr txBox="1"/>
            <p:nvPr/>
          </p:nvSpPr>
          <p:spPr>
            <a:xfrm>
              <a:off x="2425701" y="3496425"/>
              <a:ext cx="995680" cy="352425"/>
            </a:xfrm>
            <a:prstGeom prst="rect">
              <a:avLst/>
            </a:prstGeom>
            <a:noFill/>
          </p:spPr>
          <p:txBody>
            <a:bodyPr wrap="none" rtlCol="0">
              <a:spAutoFit/>
            </a:bodyPr>
            <a:p>
              <a:r>
                <a:rPr lang="zh-CN" altLang="en-US" sz="1600" dirty="0" smtClean="0">
                  <a:solidFill>
                    <a:schemeClr val="accent2"/>
                  </a:solidFill>
                  <a:latin typeface="+mj-ea"/>
                  <a:ea typeface="+mj-ea"/>
                </a:rPr>
                <a:t>获得实惠</a:t>
              </a:r>
              <a:endParaRPr lang="zh-CN" altLang="en-US" sz="1600" dirty="0">
                <a:solidFill>
                  <a:schemeClr val="accent2"/>
                </a:solidFill>
                <a:latin typeface="+mj-ea"/>
                <a:ea typeface="+mj-ea"/>
              </a:endParaRPr>
            </a:p>
          </p:txBody>
        </p:sp>
      </p:grpSp>
      <p:grpSp>
        <p:nvGrpSpPr>
          <p:cNvPr id="323" name="组合 322"/>
          <p:cNvGrpSpPr/>
          <p:nvPr/>
        </p:nvGrpSpPr>
        <p:grpSpPr>
          <a:xfrm>
            <a:off x="2425701" y="3672040"/>
            <a:ext cx="1025524" cy="352425"/>
            <a:chOff x="2425701" y="4030815"/>
            <a:chExt cx="1025524" cy="352425"/>
          </a:xfrm>
        </p:grpSpPr>
        <p:sp>
          <p:nvSpPr>
            <p:cNvPr id="324" name="Freeform 33"/>
            <p:cNvSpPr/>
            <p:nvPr/>
          </p:nvSpPr>
          <p:spPr bwMode="auto">
            <a:xfrm>
              <a:off x="2432050" y="4054475"/>
              <a:ext cx="1019175" cy="301625"/>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25" name="TextBox 95"/>
            <p:cNvSpPr txBox="1"/>
            <p:nvPr/>
          </p:nvSpPr>
          <p:spPr>
            <a:xfrm>
              <a:off x="2425701" y="4030815"/>
              <a:ext cx="995680" cy="352425"/>
            </a:xfrm>
            <a:prstGeom prst="rect">
              <a:avLst/>
            </a:prstGeom>
            <a:noFill/>
          </p:spPr>
          <p:txBody>
            <a:bodyPr wrap="none" rtlCol="0">
              <a:spAutoFit/>
            </a:bodyPr>
            <a:p>
              <a:r>
                <a:rPr lang="zh-CN" altLang="en-US" sz="1600" dirty="0" smtClean="0">
                  <a:solidFill>
                    <a:schemeClr val="accent2"/>
                  </a:solidFill>
                  <a:latin typeface="+mj-ea"/>
                  <a:ea typeface="+mj-ea"/>
                </a:rPr>
                <a:t>品牌记忆</a:t>
              </a:r>
              <a:endParaRPr lang="zh-CN" altLang="en-US" sz="1600" dirty="0">
                <a:solidFill>
                  <a:schemeClr val="accent2"/>
                </a:solidFill>
                <a:latin typeface="+mj-ea"/>
                <a:ea typeface="+mj-ea"/>
              </a:endParaRPr>
            </a:p>
          </p:txBody>
        </p:sp>
      </p:grpSp>
      <p:grpSp>
        <p:nvGrpSpPr>
          <p:cNvPr id="326" name="组合 325"/>
          <p:cNvGrpSpPr/>
          <p:nvPr/>
        </p:nvGrpSpPr>
        <p:grpSpPr>
          <a:xfrm>
            <a:off x="2432050" y="4230180"/>
            <a:ext cx="1019175" cy="338554"/>
            <a:chOff x="2432050" y="4588955"/>
            <a:chExt cx="1019175" cy="338554"/>
          </a:xfrm>
        </p:grpSpPr>
        <p:sp>
          <p:nvSpPr>
            <p:cNvPr id="327" name="Freeform 34"/>
            <p:cNvSpPr/>
            <p:nvPr/>
          </p:nvSpPr>
          <p:spPr bwMode="auto">
            <a:xfrm>
              <a:off x="2432050" y="4603750"/>
              <a:ext cx="1019175" cy="303212"/>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28" name="TextBox 96"/>
            <p:cNvSpPr txBox="1"/>
            <p:nvPr/>
          </p:nvSpPr>
          <p:spPr>
            <a:xfrm>
              <a:off x="2644119" y="4588955"/>
              <a:ext cx="595035" cy="338554"/>
            </a:xfrm>
            <a:prstGeom prst="rect">
              <a:avLst/>
            </a:prstGeom>
            <a:noFill/>
          </p:spPr>
          <p:txBody>
            <a:bodyPr wrap="none" rtlCol="0">
              <a:spAutoFit/>
            </a:bodyPr>
            <a:p>
              <a:r>
                <a:rPr lang="zh-CN" altLang="en-US" sz="1600" dirty="0" smtClean="0">
                  <a:solidFill>
                    <a:schemeClr val="accent2"/>
                  </a:solidFill>
                  <a:latin typeface="+mj-ea"/>
                  <a:ea typeface="+mj-ea"/>
                </a:rPr>
                <a:t>转发</a:t>
              </a:r>
              <a:endParaRPr lang="zh-CN" altLang="en-US" sz="1600" dirty="0">
                <a:solidFill>
                  <a:schemeClr val="accent2"/>
                </a:solidFill>
                <a:latin typeface="+mj-ea"/>
                <a:ea typeface="+mj-ea"/>
              </a:endParaRPr>
            </a:p>
          </p:txBody>
        </p:sp>
      </p:grpSp>
    </p:spTree>
  </p:cSld>
  <p:clrMapOvr>
    <a:masterClrMapping/>
  </p:clrMapOvr>
  <p:transition spd="slow" advTm="1315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bwMode="auto">
          <a:xfrm>
            <a:off x="0" y="0"/>
            <a:ext cx="3952961" cy="6858000"/>
          </a:xfrm>
          <a:prstGeom prst="rect">
            <a:avLst/>
          </a:prstGeom>
          <a:blipFill>
            <a:blip r:embed="rId1"/>
            <a:srcRect/>
            <a:stretch>
              <a:fillRect r="-7847"/>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4" name="矩形 33"/>
          <p:cNvSpPr/>
          <p:nvPr/>
        </p:nvSpPr>
        <p:spPr bwMode="auto">
          <a:xfrm>
            <a:off x="4003329" y="0"/>
            <a:ext cx="146760" cy="6858000"/>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9" name="矩形 28"/>
          <p:cNvSpPr/>
          <p:nvPr/>
        </p:nvSpPr>
        <p:spPr bwMode="auto">
          <a:xfrm>
            <a:off x="2416403" y="233486"/>
            <a:ext cx="1733686" cy="782868"/>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0" name="TextBox 29"/>
          <p:cNvSpPr txBox="1"/>
          <p:nvPr/>
        </p:nvSpPr>
        <p:spPr>
          <a:xfrm>
            <a:off x="2639691" y="345868"/>
            <a:ext cx="894080" cy="548640"/>
          </a:xfrm>
          <a:prstGeom prst="rect">
            <a:avLst/>
          </a:prstGeom>
          <a:noFill/>
        </p:spPr>
        <p:txBody>
          <a:bodyPr wrap="none" rtlCol="0">
            <a:spAutoFit/>
          </a:bodyPr>
          <a:lstStyle/>
          <a:p>
            <a:r>
              <a:rPr lang="zh-CN" altLang="en-US" sz="2800" dirty="0" smtClean="0">
                <a:solidFill>
                  <a:schemeClr val="accent2"/>
                </a:solidFill>
                <a:latin typeface="+mn-ea"/>
                <a:ea typeface="+mn-ea"/>
              </a:rPr>
              <a:t>结果</a:t>
            </a:r>
            <a:endParaRPr lang="zh-CN" altLang="en-US" sz="2800" dirty="0">
              <a:solidFill>
                <a:schemeClr val="accent2"/>
              </a:solidFill>
              <a:latin typeface="+mn-ea"/>
              <a:ea typeface="+mn-ea"/>
            </a:endParaRPr>
          </a:p>
        </p:txBody>
      </p:sp>
      <p:sp>
        <p:nvSpPr>
          <p:cNvPr id="2" name="Freeform 11"/>
          <p:cNvSpPr/>
          <p:nvPr/>
        </p:nvSpPr>
        <p:spPr bwMode="auto">
          <a:xfrm>
            <a:off x="6503670" y="75565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 name="Freeform 10"/>
          <p:cNvSpPr/>
          <p:nvPr/>
        </p:nvSpPr>
        <p:spPr bwMode="auto">
          <a:xfrm>
            <a:off x="6226175" y="859790"/>
            <a:ext cx="4030345"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4" name="Rectangle 12"/>
          <p:cNvSpPr>
            <a:spLocks noChangeArrowheads="1"/>
          </p:cNvSpPr>
          <p:nvPr/>
        </p:nvSpPr>
        <p:spPr bwMode="auto">
          <a:xfrm>
            <a:off x="6508115" y="831850"/>
            <a:ext cx="537210" cy="550545"/>
          </a:xfrm>
          <a:prstGeom prst="rect">
            <a:avLst/>
          </a:prstGeom>
          <a:solidFill>
            <a:schemeClr val="tx1"/>
          </a:solidFill>
          <a:ln>
            <a:noFill/>
          </a:ln>
        </p:spPr>
        <p:txBody>
          <a:bodyPr vert="horz" wrap="square" lIns="91440" tIns="45720" rIns="91440" bIns="45720" numCol="1" anchor="t" anchorCtr="0" compatLnSpc="1"/>
          <a:lstStyle/>
          <a:p>
            <a:r>
              <a:rPr lang="en-US" altLang="zh-CN"/>
              <a:t> </a:t>
            </a:r>
            <a:endParaRPr lang="en-US" altLang="zh-CN"/>
          </a:p>
        </p:txBody>
      </p:sp>
      <p:sp>
        <p:nvSpPr>
          <p:cNvPr id="17" name="TextBox 16"/>
          <p:cNvSpPr txBox="1"/>
          <p:nvPr/>
        </p:nvSpPr>
        <p:spPr>
          <a:xfrm>
            <a:off x="7345680" y="865505"/>
            <a:ext cx="2571750" cy="483235"/>
          </a:xfrm>
          <a:prstGeom prst="rect">
            <a:avLst/>
          </a:prstGeom>
          <a:noFill/>
        </p:spPr>
        <p:txBody>
          <a:bodyPr wrap="square" rtlCol="0">
            <a:spAutoFit/>
          </a:bodyPr>
          <a:lstStyle/>
          <a:p>
            <a:r>
              <a:rPr lang="zh-CN" altLang="en-US" sz="2400" b="1" dirty="0">
                <a:solidFill>
                  <a:schemeClr val="accent1">
                    <a:lumMod val="50000"/>
                  </a:schemeClr>
                </a:solidFill>
                <a:latin typeface="+mn-ea"/>
                <a:ea typeface="+mn-ea"/>
              </a:rPr>
              <a:t>节省短信成本</a:t>
            </a:r>
            <a:endParaRPr lang="zh-CN" altLang="en-US" sz="2400" b="1" dirty="0">
              <a:solidFill>
                <a:schemeClr val="accent1">
                  <a:lumMod val="50000"/>
                </a:schemeClr>
              </a:solidFill>
              <a:latin typeface="+mn-ea"/>
              <a:ea typeface="+mn-ea"/>
            </a:endParaRPr>
          </a:p>
        </p:txBody>
      </p:sp>
      <p:sp>
        <p:nvSpPr>
          <p:cNvPr id="18" name="TextBox 17"/>
          <p:cNvSpPr txBox="1"/>
          <p:nvPr/>
        </p:nvSpPr>
        <p:spPr>
          <a:xfrm>
            <a:off x="6546215" y="755650"/>
            <a:ext cx="372745" cy="678815"/>
          </a:xfrm>
          <a:prstGeom prst="rect">
            <a:avLst/>
          </a:prstGeom>
          <a:noFill/>
        </p:spPr>
        <p:txBody>
          <a:bodyPr wrap="square" rtlCol="0">
            <a:spAutoFit/>
          </a:bodyPr>
          <a:lstStyle/>
          <a:p>
            <a:r>
              <a:rPr lang="en-US" altLang="zh-CN" sz="3600" b="1" dirty="0" smtClean="0">
                <a:solidFill>
                  <a:schemeClr val="accent2"/>
                </a:solidFill>
                <a:latin typeface="+mn-ea"/>
                <a:ea typeface="+mn-ea"/>
              </a:rPr>
              <a:t>1</a:t>
            </a:r>
            <a:endParaRPr lang="zh-CN" altLang="en-US" sz="3600" b="1" dirty="0">
              <a:solidFill>
                <a:schemeClr val="accent2"/>
              </a:solidFill>
              <a:latin typeface="+mn-ea"/>
              <a:ea typeface="+mn-ea"/>
            </a:endParaRPr>
          </a:p>
        </p:txBody>
      </p:sp>
      <p:sp>
        <p:nvSpPr>
          <p:cNvPr id="27" name="Freeform 11"/>
          <p:cNvSpPr/>
          <p:nvPr/>
        </p:nvSpPr>
        <p:spPr bwMode="auto">
          <a:xfrm>
            <a:off x="6503670" y="166370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28" name="Freeform 10"/>
          <p:cNvSpPr/>
          <p:nvPr/>
        </p:nvSpPr>
        <p:spPr bwMode="auto">
          <a:xfrm>
            <a:off x="6226175" y="1767840"/>
            <a:ext cx="4030980"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31" name="Rectangle 12"/>
          <p:cNvSpPr>
            <a:spLocks noChangeArrowheads="1"/>
          </p:cNvSpPr>
          <p:nvPr/>
        </p:nvSpPr>
        <p:spPr bwMode="auto">
          <a:xfrm>
            <a:off x="6508115" y="1739900"/>
            <a:ext cx="537210" cy="550545"/>
          </a:xfrm>
          <a:prstGeom prst="rect">
            <a:avLst/>
          </a:prstGeom>
          <a:solidFill>
            <a:schemeClr val="tx1"/>
          </a:solidFill>
          <a:ln>
            <a:noFill/>
          </a:ln>
        </p:spPr>
        <p:txBody>
          <a:bodyPr vert="horz" wrap="square" lIns="91440" tIns="45720" rIns="91440" bIns="45720" numCol="1" anchor="t" anchorCtr="0" compatLnSpc="1"/>
          <a:p>
            <a:r>
              <a:rPr lang="en-US" altLang="zh-CN"/>
              <a:t> </a:t>
            </a:r>
            <a:endParaRPr lang="en-US" altLang="zh-CN"/>
          </a:p>
        </p:txBody>
      </p:sp>
      <p:sp>
        <p:nvSpPr>
          <p:cNvPr id="32" name="TextBox 16"/>
          <p:cNvSpPr txBox="1"/>
          <p:nvPr/>
        </p:nvSpPr>
        <p:spPr>
          <a:xfrm>
            <a:off x="7345680" y="1773555"/>
            <a:ext cx="2571750" cy="483235"/>
          </a:xfrm>
          <a:prstGeom prst="rect">
            <a:avLst/>
          </a:prstGeom>
          <a:noFill/>
        </p:spPr>
        <p:txBody>
          <a:bodyPr wrap="square" rtlCol="0">
            <a:spAutoFit/>
          </a:bodyPr>
          <a:p>
            <a:r>
              <a:rPr lang="zh-CN" altLang="en-US" sz="2400" b="1" dirty="0">
                <a:solidFill>
                  <a:schemeClr val="accent1">
                    <a:lumMod val="50000"/>
                  </a:schemeClr>
                </a:solidFill>
                <a:latin typeface="+mn-ea"/>
                <a:ea typeface="+mn-ea"/>
              </a:rPr>
              <a:t>节省人工成本</a:t>
            </a:r>
            <a:endParaRPr lang="zh-CN" altLang="en-US" sz="2400" b="1" dirty="0">
              <a:solidFill>
                <a:schemeClr val="accent1">
                  <a:lumMod val="50000"/>
                </a:schemeClr>
              </a:solidFill>
              <a:latin typeface="+mn-ea"/>
              <a:ea typeface="+mn-ea"/>
            </a:endParaRPr>
          </a:p>
        </p:txBody>
      </p:sp>
      <p:sp>
        <p:nvSpPr>
          <p:cNvPr id="35" name="TextBox 17"/>
          <p:cNvSpPr txBox="1"/>
          <p:nvPr/>
        </p:nvSpPr>
        <p:spPr>
          <a:xfrm>
            <a:off x="6546215" y="1663700"/>
            <a:ext cx="372745" cy="678815"/>
          </a:xfrm>
          <a:prstGeom prst="rect">
            <a:avLst/>
          </a:prstGeom>
          <a:noFill/>
        </p:spPr>
        <p:txBody>
          <a:bodyPr wrap="square" rtlCol="0">
            <a:spAutoFit/>
          </a:bodyPr>
          <a:p>
            <a:r>
              <a:rPr lang="en-US" altLang="zh-CN" sz="3600" b="1" dirty="0" smtClean="0">
                <a:solidFill>
                  <a:schemeClr val="accent2"/>
                </a:solidFill>
                <a:latin typeface="+mn-ea"/>
                <a:ea typeface="+mn-ea"/>
              </a:rPr>
              <a:t>2</a:t>
            </a:r>
            <a:endParaRPr lang="zh-CN" altLang="en-US" sz="3600" b="1" dirty="0">
              <a:solidFill>
                <a:schemeClr val="accent2"/>
              </a:solidFill>
              <a:latin typeface="+mn-ea"/>
              <a:ea typeface="+mn-ea"/>
            </a:endParaRPr>
          </a:p>
        </p:txBody>
      </p:sp>
      <p:sp>
        <p:nvSpPr>
          <p:cNvPr id="36" name="Freeform 11"/>
          <p:cNvSpPr/>
          <p:nvPr/>
        </p:nvSpPr>
        <p:spPr bwMode="auto">
          <a:xfrm>
            <a:off x="6503670" y="257810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37" name="Freeform 10"/>
          <p:cNvSpPr/>
          <p:nvPr/>
        </p:nvSpPr>
        <p:spPr bwMode="auto">
          <a:xfrm>
            <a:off x="6226175" y="2682240"/>
            <a:ext cx="4030980"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38" name="Rectangle 12"/>
          <p:cNvSpPr>
            <a:spLocks noChangeArrowheads="1"/>
          </p:cNvSpPr>
          <p:nvPr/>
        </p:nvSpPr>
        <p:spPr bwMode="auto">
          <a:xfrm>
            <a:off x="6508115" y="2654300"/>
            <a:ext cx="537210" cy="550545"/>
          </a:xfrm>
          <a:prstGeom prst="rect">
            <a:avLst/>
          </a:prstGeom>
          <a:solidFill>
            <a:schemeClr val="tx1"/>
          </a:solidFill>
          <a:ln>
            <a:noFill/>
          </a:ln>
        </p:spPr>
        <p:txBody>
          <a:bodyPr vert="horz" wrap="square" lIns="91440" tIns="45720" rIns="91440" bIns="45720" numCol="1" anchor="t" anchorCtr="0" compatLnSpc="1"/>
          <a:p>
            <a:r>
              <a:rPr lang="en-US" altLang="zh-CN"/>
              <a:t> </a:t>
            </a:r>
            <a:endParaRPr lang="en-US" altLang="zh-CN"/>
          </a:p>
        </p:txBody>
      </p:sp>
      <p:sp>
        <p:nvSpPr>
          <p:cNvPr id="39" name="TextBox 16"/>
          <p:cNvSpPr txBox="1"/>
          <p:nvPr/>
        </p:nvSpPr>
        <p:spPr>
          <a:xfrm>
            <a:off x="7345680" y="2687955"/>
            <a:ext cx="2571750" cy="483235"/>
          </a:xfrm>
          <a:prstGeom prst="rect">
            <a:avLst/>
          </a:prstGeom>
          <a:noFill/>
        </p:spPr>
        <p:txBody>
          <a:bodyPr wrap="square" rtlCol="0">
            <a:spAutoFit/>
          </a:bodyPr>
          <a:p>
            <a:r>
              <a:rPr lang="zh-CN" altLang="en-US" sz="2400" b="1" dirty="0">
                <a:solidFill>
                  <a:schemeClr val="accent1">
                    <a:lumMod val="50000"/>
                  </a:schemeClr>
                </a:solidFill>
                <a:latin typeface="+mn-ea"/>
                <a:ea typeface="+mn-ea"/>
              </a:rPr>
              <a:t>增加老客流量</a:t>
            </a:r>
            <a:endParaRPr lang="zh-CN" altLang="en-US" sz="2400" b="1" dirty="0">
              <a:solidFill>
                <a:schemeClr val="accent1">
                  <a:lumMod val="50000"/>
                </a:schemeClr>
              </a:solidFill>
              <a:latin typeface="+mn-ea"/>
              <a:ea typeface="+mn-ea"/>
            </a:endParaRPr>
          </a:p>
        </p:txBody>
      </p:sp>
      <p:sp>
        <p:nvSpPr>
          <p:cNvPr id="40" name="TextBox 17"/>
          <p:cNvSpPr txBox="1"/>
          <p:nvPr/>
        </p:nvSpPr>
        <p:spPr>
          <a:xfrm>
            <a:off x="6546215" y="2578100"/>
            <a:ext cx="372745" cy="678815"/>
          </a:xfrm>
          <a:prstGeom prst="rect">
            <a:avLst/>
          </a:prstGeom>
          <a:noFill/>
        </p:spPr>
        <p:txBody>
          <a:bodyPr wrap="square" rtlCol="0">
            <a:spAutoFit/>
          </a:bodyPr>
          <a:p>
            <a:r>
              <a:rPr lang="en-US" sz="3600" b="1" dirty="0" smtClean="0">
                <a:solidFill>
                  <a:schemeClr val="accent2"/>
                </a:solidFill>
                <a:latin typeface="+mn-ea"/>
                <a:ea typeface="+mn-ea"/>
              </a:rPr>
              <a:t>3</a:t>
            </a:r>
            <a:endParaRPr lang="en-US" sz="3600" b="1" dirty="0">
              <a:solidFill>
                <a:schemeClr val="accent2"/>
              </a:solidFill>
              <a:latin typeface="+mn-ea"/>
              <a:ea typeface="+mn-ea"/>
            </a:endParaRPr>
          </a:p>
        </p:txBody>
      </p:sp>
      <p:sp>
        <p:nvSpPr>
          <p:cNvPr id="41" name="Freeform 11"/>
          <p:cNvSpPr/>
          <p:nvPr/>
        </p:nvSpPr>
        <p:spPr bwMode="auto">
          <a:xfrm>
            <a:off x="6503670" y="348615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42" name="Freeform 10"/>
          <p:cNvSpPr/>
          <p:nvPr/>
        </p:nvSpPr>
        <p:spPr bwMode="auto">
          <a:xfrm>
            <a:off x="6226175" y="3590290"/>
            <a:ext cx="4030980"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43" name="Rectangle 12"/>
          <p:cNvSpPr>
            <a:spLocks noChangeArrowheads="1"/>
          </p:cNvSpPr>
          <p:nvPr/>
        </p:nvSpPr>
        <p:spPr bwMode="auto">
          <a:xfrm>
            <a:off x="6508115" y="3562350"/>
            <a:ext cx="537210" cy="550545"/>
          </a:xfrm>
          <a:prstGeom prst="rect">
            <a:avLst/>
          </a:prstGeom>
          <a:solidFill>
            <a:schemeClr val="tx1"/>
          </a:solidFill>
          <a:ln>
            <a:noFill/>
          </a:ln>
        </p:spPr>
        <p:txBody>
          <a:bodyPr vert="horz" wrap="square" lIns="91440" tIns="45720" rIns="91440" bIns="45720" numCol="1" anchor="t" anchorCtr="0" compatLnSpc="1"/>
          <a:p>
            <a:r>
              <a:rPr lang="en-US" altLang="zh-CN"/>
              <a:t> </a:t>
            </a:r>
            <a:endParaRPr lang="en-US" altLang="zh-CN"/>
          </a:p>
        </p:txBody>
      </p:sp>
      <p:sp>
        <p:nvSpPr>
          <p:cNvPr id="44" name="TextBox 16"/>
          <p:cNvSpPr txBox="1"/>
          <p:nvPr/>
        </p:nvSpPr>
        <p:spPr>
          <a:xfrm>
            <a:off x="7345680" y="3596005"/>
            <a:ext cx="2571750" cy="483235"/>
          </a:xfrm>
          <a:prstGeom prst="rect">
            <a:avLst/>
          </a:prstGeom>
          <a:noFill/>
        </p:spPr>
        <p:txBody>
          <a:bodyPr wrap="square" rtlCol="0">
            <a:spAutoFit/>
          </a:bodyPr>
          <a:p>
            <a:r>
              <a:rPr lang="zh-CN" altLang="en-US" sz="2400" b="1" dirty="0">
                <a:solidFill>
                  <a:schemeClr val="accent1">
                    <a:lumMod val="50000"/>
                  </a:schemeClr>
                </a:solidFill>
                <a:latin typeface="+mn-ea"/>
                <a:ea typeface="+mn-ea"/>
              </a:rPr>
              <a:t>加深品牌印象</a:t>
            </a:r>
            <a:endParaRPr lang="zh-CN" altLang="en-US" sz="2400" b="1" dirty="0">
              <a:solidFill>
                <a:schemeClr val="accent1">
                  <a:lumMod val="50000"/>
                </a:schemeClr>
              </a:solidFill>
              <a:latin typeface="+mn-ea"/>
              <a:ea typeface="+mn-ea"/>
            </a:endParaRPr>
          </a:p>
        </p:txBody>
      </p:sp>
      <p:sp>
        <p:nvSpPr>
          <p:cNvPr id="45" name="TextBox 17"/>
          <p:cNvSpPr txBox="1"/>
          <p:nvPr/>
        </p:nvSpPr>
        <p:spPr>
          <a:xfrm>
            <a:off x="6546215" y="3486150"/>
            <a:ext cx="372745" cy="678815"/>
          </a:xfrm>
          <a:prstGeom prst="rect">
            <a:avLst/>
          </a:prstGeom>
          <a:noFill/>
        </p:spPr>
        <p:txBody>
          <a:bodyPr wrap="square" rtlCol="0">
            <a:spAutoFit/>
          </a:bodyPr>
          <a:p>
            <a:r>
              <a:rPr lang="en-US" altLang="zh-CN" sz="3600" b="1" dirty="0" smtClean="0">
                <a:solidFill>
                  <a:schemeClr val="accent2"/>
                </a:solidFill>
                <a:latin typeface="+mn-ea"/>
                <a:ea typeface="+mn-ea"/>
              </a:rPr>
              <a:t>4</a:t>
            </a:r>
            <a:endParaRPr lang="zh-CN" altLang="en-US" sz="3600" b="1" dirty="0">
              <a:solidFill>
                <a:schemeClr val="accent2"/>
              </a:solidFill>
              <a:latin typeface="+mn-ea"/>
              <a:ea typeface="+mn-ea"/>
            </a:endParaRPr>
          </a:p>
        </p:txBody>
      </p:sp>
      <p:sp>
        <p:nvSpPr>
          <p:cNvPr id="46" name="Freeform 11"/>
          <p:cNvSpPr/>
          <p:nvPr/>
        </p:nvSpPr>
        <p:spPr bwMode="auto">
          <a:xfrm>
            <a:off x="6503670" y="436880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7" name="Freeform 10"/>
          <p:cNvSpPr/>
          <p:nvPr/>
        </p:nvSpPr>
        <p:spPr bwMode="auto">
          <a:xfrm>
            <a:off x="6226175" y="4472940"/>
            <a:ext cx="4030980"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lstStyle/>
          <a:p>
            <a:endParaRPr lang="zh-CN" altLang="en-US"/>
          </a:p>
        </p:txBody>
      </p:sp>
      <p:sp>
        <p:nvSpPr>
          <p:cNvPr id="48" name="Rectangle 12"/>
          <p:cNvSpPr>
            <a:spLocks noChangeArrowheads="1"/>
          </p:cNvSpPr>
          <p:nvPr/>
        </p:nvSpPr>
        <p:spPr bwMode="auto">
          <a:xfrm>
            <a:off x="6508115" y="4445000"/>
            <a:ext cx="537210" cy="550545"/>
          </a:xfrm>
          <a:prstGeom prst="rect">
            <a:avLst/>
          </a:prstGeom>
          <a:solidFill>
            <a:schemeClr val="tx1"/>
          </a:solidFill>
          <a:ln>
            <a:noFill/>
          </a:ln>
        </p:spPr>
        <p:txBody>
          <a:bodyPr vert="horz" wrap="square" lIns="91440" tIns="45720" rIns="91440" bIns="45720" numCol="1" anchor="t" anchorCtr="0" compatLnSpc="1"/>
          <a:lstStyle/>
          <a:p>
            <a:r>
              <a:rPr lang="en-US" altLang="zh-CN"/>
              <a:t> </a:t>
            </a:r>
            <a:endParaRPr lang="en-US" altLang="zh-CN"/>
          </a:p>
        </p:txBody>
      </p:sp>
      <p:sp>
        <p:nvSpPr>
          <p:cNvPr id="49" name="TextBox 16"/>
          <p:cNvSpPr txBox="1"/>
          <p:nvPr/>
        </p:nvSpPr>
        <p:spPr>
          <a:xfrm>
            <a:off x="7345680" y="4478655"/>
            <a:ext cx="2571750" cy="483235"/>
          </a:xfrm>
          <a:prstGeom prst="rect">
            <a:avLst/>
          </a:prstGeom>
          <a:noFill/>
        </p:spPr>
        <p:txBody>
          <a:bodyPr wrap="square" rtlCol="0">
            <a:spAutoFit/>
          </a:bodyPr>
          <a:lstStyle/>
          <a:p>
            <a:r>
              <a:rPr lang="zh-CN" altLang="en-US" sz="2400" b="1" dirty="0">
                <a:solidFill>
                  <a:schemeClr val="accent1">
                    <a:lumMod val="50000"/>
                  </a:schemeClr>
                </a:solidFill>
                <a:latin typeface="+mn-ea"/>
                <a:ea typeface="+mn-ea"/>
              </a:rPr>
              <a:t>实效客户沉淀</a:t>
            </a:r>
            <a:endParaRPr lang="zh-CN" altLang="en-US" sz="2400" b="1" dirty="0">
              <a:solidFill>
                <a:schemeClr val="accent1">
                  <a:lumMod val="50000"/>
                </a:schemeClr>
              </a:solidFill>
              <a:latin typeface="+mn-ea"/>
              <a:ea typeface="+mn-ea"/>
            </a:endParaRPr>
          </a:p>
        </p:txBody>
      </p:sp>
      <p:sp>
        <p:nvSpPr>
          <p:cNvPr id="50" name="TextBox 17"/>
          <p:cNvSpPr txBox="1"/>
          <p:nvPr/>
        </p:nvSpPr>
        <p:spPr>
          <a:xfrm>
            <a:off x="6546215" y="4368800"/>
            <a:ext cx="372745" cy="678815"/>
          </a:xfrm>
          <a:prstGeom prst="rect">
            <a:avLst/>
          </a:prstGeom>
          <a:noFill/>
        </p:spPr>
        <p:txBody>
          <a:bodyPr wrap="square" rtlCol="0">
            <a:spAutoFit/>
          </a:bodyPr>
          <a:lstStyle/>
          <a:p>
            <a:r>
              <a:rPr lang="en-US" altLang="zh-CN" sz="3600" b="1" dirty="0" smtClean="0">
                <a:solidFill>
                  <a:schemeClr val="accent2"/>
                </a:solidFill>
                <a:latin typeface="+mn-ea"/>
                <a:ea typeface="+mn-ea"/>
              </a:rPr>
              <a:t>5</a:t>
            </a:r>
            <a:endParaRPr lang="zh-CN" altLang="en-US" sz="3600" b="1" dirty="0">
              <a:solidFill>
                <a:schemeClr val="accent2"/>
              </a:solidFill>
              <a:latin typeface="+mn-ea"/>
              <a:ea typeface="+mn-ea"/>
            </a:endParaRPr>
          </a:p>
        </p:txBody>
      </p:sp>
      <p:sp>
        <p:nvSpPr>
          <p:cNvPr id="51" name="Freeform 11"/>
          <p:cNvSpPr/>
          <p:nvPr/>
        </p:nvSpPr>
        <p:spPr bwMode="auto">
          <a:xfrm>
            <a:off x="6503670" y="5276850"/>
            <a:ext cx="546100" cy="83820"/>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52" name="Freeform 10"/>
          <p:cNvSpPr/>
          <p:nvPr/>
        </p:nvSpPr>
        <p:spPr bwMode="auto">
          <a:xfrm>
            <a:off x="6226175" y="5380990"/>
            <a:ext cx="4030345" cy="522605"/>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FFFFF"/>
          </a:solidFill>
          <a:ln w="10" cap="flat">
            <a:solidFill>
              <a:srgbClr val="A8A9AD"/>
            </a:solidFill>
            <a:prstDash val="solid"/>
            <a:miter lim="800000"/>
          </a:ln>
        </p:spPr>
        <p:txBody>
          <a:bodyPr vert="horz" wrap="square" lIns="91440" tIns="45720" rIns="91440" bIns="45720" numCol="1" anchor="t" anchorCtr="0" compatLnSpc="1"/>
          <a:p>
            <a:endParaRPr lang="zh-CN" altLang="en-US"/>
          </a:p>
        </p:txBody>
      </p:sp>
      <p:sp>
        <p:nvSpPr>
          <p:cNvPr id="53" name="Rectangle 12"/>
          <p:cNvSpPr>
            <a:spLocks noChangeArrowheads="1"/>
          </p:cNvSpPr>
          <p:nvPr/>
        </p:nvSpPr>
        <p:spPr bwMode="auto">
          <a:xfrm>
            <a:off x="6508115" y="5353050"/>
            <a:ext cx="537210" cy="550545"/>
          </a:xfrm>
          <a:prstGeom prst="rect">
            <a:avLst/>
          </a:prstGeom>
          <a:solidFill>
            <a:schemeClr val="tx1"/>
          </a:solidFill>
          <a:ln>
            <a:noFill/>
          </a:ln>
        </p:spPr>
        <p:txBody>
          <a:bodyPr vert="horz" wrap="square" lIns="91440" tIns="45720" rIns="91440" bIns="45720" numCol="1" anchor="t" anchorCtr="0" compatLnSpc="1"/>
          <a:p>
            <a:r>
              <a:rPr lang="en-US" altLang="zh-CN"/>
              <a:t> </a:t>
            </a:r>
            <a:endParaRPr lang="en-US" altLang="zh-CN"/>
          </a:p>
        </p:txBody>
      </p:sp>
      <p:sp>
        <p:nvSpPr>
          <p:cNvPr id="54" name="TextBox 16"/>
          <p:cNvSpPr txBox="1"/>
          <p:nvPr/>
        </p:nvSpPr>
        <p:spPr>
          <a:xfrm>
            <a:off x="7345680" y="5386705"/>
            <a:ext cx="2571750" cy="483235"/>
          </a:xfrm>
          <a:prstGeom prst="rect">
            <a:avLst/>
          </a:prstGeom>
          <a:noFill/>
        </p:spPr>
        <p:txBody>
          <a:bodyPr wrap="square" rtlCol="0">
            <a:spAutoFit/>
          </a:bodyPr>
          <a:p>
            <a:r>
              <a:rPr lang="zh-CN" altLang="en-US" sz="2400" b="1" dirty="0">
                <a:solidFill>
                  <a:schemeClr val="accent1">
                    <a:lumMod val="50000"/>
                  </a:schemeClr>
                </a:solidFill>
                <a:latin typeface="+mn-ea"/>
                <a:ea typeface="+mn-ea"/>
              </a:rPr>
              <a:t>提升互动趣味</a:t>
            </a:r>
            <a:endParaRPr lang="zh-CN" altLang="en-US" sz="2400" b="1" dirty="0">
              <a:solidFill>
                <a:schemeClr val="accent1">
                  <a:lumMod val="50000"/>
                </a:schemeClr>
              </a:solidFill>
              <a:latin typeface="+mn-ea"/>
              <a:ea typeface="+mn-ea"/>
            </a:endParaRPr>
          </a:p>
        </p:txBody>
      </p:sp>
      <p:sp>
        <p:nvSpPr>
          <p:cNvPr id="55" name="TextBox 17"/>
          <p:cNvSpPr txBox="1"/>
          <p:nvPr/>
        </p:nvSpPr>
        <p:spPr>
          <a:xfrm>
            <a:off x="6546215" y="5276850"/>
            <a:ext cx="372745" cy="678815"/>
          </a:xfrm>
          <a:prstGeom prst="rect">
            <a:avLst/>
          </a:prstGeom>
          <a:noFill/>
        </p:spPr>
        <p:txBody>
          <a:bodyPr wrap="square" rtlCol="0">
            <a:spAutoFit/>
          </a:bodyPr>
          <a:p>
            <a:r>
              <a:rPr lang="en-US" altLang="zh-CN" sz="3600" b="1" dirty="0" smtClean="0">
                <a:solidFill>
                  <a:schemeClr val="accent2"/>
                </a:solidFill>
                <a:latin typeface="+mn-ea"/>
                <a:ea typeface="+mn-ea"/>
              </a:rPr>
              <a:t>6</a:t>
            </a:r>
            <a:endParaRPr lang="zh-CN" altLang="en-US" sz="3600" b="1" dirty="0">
              <a:solidFill>
                <a:schemeClr val="accent2"/>
              </a:solidFill>
              <a:latin typeface="+mn-ea"/>
              <a:ea typeface="+mn-ea"/>
            </a:endParaRPr>
          </a:p>
        </p:txBody>
      </p:sp>
    </p:spTree>
  </p:cSld>
  <p:clrMapOvr>
    <a:masterClrMapping/>
  </p:clrMapOvr>
  <p:transition spd="slow" advTm="10629"/>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Line 7"/>
          <p:cNvSpPr>
            <a:spLocks noChangeShapeType="1"/>
          </p:cNvSpPr>
          <p:nvPr/>
        </p:nvSpPr>
        <p:spPr bwMode="auto">
          <a:xfrm rot="5400000" flipV="1">
            <a:off x="8340090" y="3335655"/>
            <a:ext cx="2293620" cy="317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34" name="Line 7"/>
          <p:cNvSpPr>
            <a:spLocks noChangeShapeType="1"/>
          </p:cNvSpPr>
          <p:nvPr/>
        </p:nvSpPr>
        <p:spPr bwMode="auto">
          <a:xfrm rot="5400000" flipV="1">
            <a:off x="6031230" y="3334385"/>
            <a:ext cx="2293620" cy="317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23" name="Line 7"/>
          <p:cNvSpPr>
            <a:spLocks noChangeShapeType="1"/>
          </p:cNvSpPr>
          <p:nvPr/>
        </p:nvSpPr>
        <p:spPr bwMode="auto">
          <a:xfrm rot="1260000" flipV="1">
            <a:off x="3004185" y="2971800"/>
            <a:ext cx="2293620" cy="317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27" name="Line 7"/>
          <p:cNvSpPr>
            <a:spLocks noChangeShapeType="1"/>
          </p:cNvSpPr>
          <p:nvPr/>
        </p:nvSpPr>
        <p:spPr bwMode="auto">
          <a:xfrm rot="20340000" flipH="1" flipV="1">
            <a:off x="3004185" y="3455670"/>
            <a:ext cx="2293620" cy="317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13" name="Line 7"/>
          <p:cNvSpPr>
            <a:spLocks noChangeShapeType="1"/>
          </p:cNvSpPr>
          <p:nvPr/>
        </p:nvSpPr>
        <p:spPr bwMode="auto">
          <a:xfrm rot="5400000" flipV="1">
            <a:off x="3674110" y="3335020"/>
            <a:ext cx="2293620" cy="3175"/>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4" name="Line 7"/>
          <p:cNvSpPr>
            <a:spLocks noChangeShapeType="1"/>
          </p:cNvSpPr>
          <p:nvPr/>
        </p:nvSpPr>
        <p:spPr bwMode="auto">
          <a:xfrm flipV="1">
            <a:off x="4248785" y="3208020"/>
            <a:ext cx="5803265" cy="30480"/>
          </a:xfrm>
          <a:prstGeom prst="line">
            <a:avLst/>
          </a:prstGeom>
          <a:noFill/>
          <a:ln w="11" cap="flat">
            <a:solidFill>
              <a:schemeClr val="accent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solidFill>
                <a:schemeClr val="accent2"/>
              </a:solidFill>
            </a:endParaRPr>
          </a:p>
        </p:txBody>
      </p:sp>
      <p:sp>
        <p:nvSpPr>
          <p:cNvPr id="55" name="TextBox 54"/>
          <p:cNvSpPr txBox="1"/>
          <p:nvPr/>
        </p:nvSpPr>
        <p:spPr>
          <a:xfrm>
            <a:off x="697865" y="323850"/>
            <a:ext cx="2687320"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a:solidFill>
                  <a:schemeClr val="accent1"/>
                </a:solidFill>
                <a:latin typeface="微软雅黑" panose="020B0503020204020204" pitchFamily="34" charset="-122"/>
                <a:ea typeface="微软雅黑" panose="020B0503020204020204" pitchFamily="34" charset="-122"/>
              </a:rPr>
              <a:t>节省短信成本</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文本框 10"/>
          <p:cNvSpPr txBox="1"/>
          <p:nvPr/>
        </p:nvSpPr>
        <p:spPr>
          <a:xfrm>
            <a:off x="1348740" y="5726430"/>
            <a:ext cx="10001250" cy="773430"/>
          </a:xfrm>
          <a:prstGeom prst="rect">
            <a:avLst/>
          </a:prstGeom>
          <a:noFill/>
        </p:spPr>
        <p:txBody>
          <a:bodyPr wrap="square" rtlCol="0">
            <a:spAutoFit/>
          </a:bodyPr>
          <a:p>
            <a:pPr>
              <a:lnSpc>
                <a:spcPct val="140000"/>
              </a:lnSpc>
            </a:pPr>
            <a:r>
              <a:rPr lang="zh-CN" sz="1600">
                <a:solidFill>
                  <a:schemeClr val="accent1"/>
                </a:solidFill>
                <a:latin typeface="微软雅黑" panose="020B0503020204020204" pitchFamily="34" charset="-122"/>
                <a:ea typeface="微软雅黑" panose="020B0503020204020204" pitchFamily="34" charset="-122"/>
              </a:rPr>
              <a:t>千万级以上店铺，按照</a:t>
            </a:r>
            <a:r>
              <a:rPr lang="en-US" altLang="zh-CN" sz="1600">
                <a:solidFill>
                  <a:schemeClr val="accent1"/>
                </a:solidFill>
                <a:latin typeface="微软雅黑" panose="020B0503020204020204" pitchFamily="34" charset="-122"/>
                <a:ea typeface="微软雅黑" panose="020B0503020204020204" pitchFamily="34" charset="-122"/>
              </a:rPr>
              <a:t>10</a:t>
            </a:r>
            <a:r>
              <a:rPr lang="zh-CN" altLang="en-US" sz="1600">
                <a:solidFill>
                  <a:schemeClr val="accent1"/>
                </a:solidFill>
                <a:latin typeface="微软雅黑" panose="020B0503020204020204" pitchFamily="34" charset="-122"/>
                <a:ea typeface="微软雅黑" panose="020B0503020204020204" pitchFamily="34" charset="-122"/>
              </a:rPr>
              <a:t>万会员计算，每月</a:t>
            </a:r>
            <a:r>
              <a:rPr lang="en-US" altLang="zh-CN" sz="1600">
                <a:solidFill>
                  <a:schemeClr val="accent1"/>
                </a:solidFill>
                <a:latin typeface="微软雅黑" panose="020B0503020204020204" pitchFamily="34" charset="-122"/>
                <a:ea typeface="微软雅黑" panose="020B0503020204020204" pitchFamily="34" charset="-122"/>
              </a:rPr>
              <a:t>4</a:t>
            </a:r>
            <a:r>
              <a:rPr lang="zh-CN" altLang="en-US" sz="1600">
                <a:solidFill>
                  <a:schemeClr val="accent1"/>
                </a:solidFill>
                <a:latin typeface="微软雅黑" panose="020B0503020204020204" pitchFamily="34" charset="-122"/>
                <a:ea typeface="微软雅黑" panose="020B0503020204020204" pitchFamily="34" charset="-122"/>
              </a:rPr>
              <a:t>次的消息推送一年的成本为：</a:t>
            </a:r>
            <a:r>
              <a:rPr lang="en-US" altLang="zh-CN" sz="1600">
                <a:solidFill>
                  <a:schemeClr val="accent1"/>
                </a:solidFill>
                <a:latin typeface="微软雅黑" panose="020B0503020204020204" pitchFamily="34" charset="-122"/>
                <a:ea typeface="微软雅黑" panose="020B0503020204020204" pitchFamily="34" charset="-122"/>
              </a:rPr>
              <a:t>0.05*10</a:t>
            </a:r>
            <a:r>
              <a:rPr lang="zh-CN" altLang="en-US" sz="1600">
                <a:solidFill>
                  <a:schemeClr val="accent1"/>
                </a:solidFill>
                <a:latin typeface="微软雅黑" panose="020B0503020204020204" pitchFamily="34" charset="-122"/>
                <a:ea typeface="微软雅黑" panose="020B0503020204020204" pitchFamily="34" charset="-122"/>
              </a:rPr>
              <a:t>万</a:t>
            </a:r>
            <a:r>
              <a:rPr lang="en-US" altLang="zh-CN" sz="1600">
                <a:solidFill>
                  <a:schemeClr val="accent1"/>
                </a:solidFill>
                <a:latin typeface="微软雅黑" panose="020B0503020204020204" pitchFamily="34" charset="-122"/>
                <a:ea typeface="微软雅黑" panose="020B0503020204020204" pitchFamily="34" charset="-122"/>
              </a:rPr>
              <a:t>*4*12=24</a:t>
            </a:r>
            <a:r>
              <a:rPr lang="zh-CN" altLang="en-US" sz="1600">
                <a:solidFill>
                  <a:schemeClr val="accent1"/>
                </a:solidFill>
                <a:latin typeface="微软雅黑" panose="020B0503020204020204" pitchFamily="34" charset="-122"/>
                <a:ea typeface="微软雅黑" panose="020B0503020204020204" pitchFamily="34" charset="-122"/>
              </a:rPr>
              <a:t>万元人民币</a:t>
            </a:r>
            <a:endParaRPr lang="zh-CN" altLang="en-US" sz="1600">
              <a:solidFill>
                <a:schemeClr val="accent1"/>
              </a:solidFill>
              <a:latin typeface="微软雅黑" panose="020B0503020204020204" pitchFamily="34" charset="-122"/>
              <a:ea typeface="微软雅黑" panose="020B0503020204020204" pitchFamily="34" charset="-122"/>
            </a:endParaRPr>
          </a:p>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微信的成本为</a:t>
            </a:r>
            <a:r>
              <a:rPr lang="en-US" altLang="zh-CN" sz="1600">
                <a:solidFill>
                  <a:schemeClr val="accent1"/>
                </a:solidFill>
                <a:latin typeface="微软雅黑" panose="020B0503020204020204" pitchFamily="34" charset="-122"/>
                <a:ea typeface="微软雅黑" panose="020B0503020204020204" pitchFamily="34" charset="-122"/>
              </a:rPr>
              <a:t>0</a:t>
            </a:r>
            <a:endParaRPr lang="en-US" altLang="zh-CN" sz="1600">
              <a:solidFill>
                <a:schemeClr val="accent1"/>
              </a:solidFill>
              <a:latin typeface="微软雅黑" panose="020B0503020204020204" pitchFamily="34" charset="-122"/>
              <a:ea typeface="微软雅黑" panose="020B0503020204020204" pitchFamily="34" charset="-122"/>
            </a:endParaRPr>
          </a:p>
        </p:txBody>
      </p:sp>
      <p:sp>
        <p:nvSpPr>
          <p:cNvPr id="10" name="Oval 6"/>
          <p:cNvSpPr>
            <a:spLocks noChangeArrowheads="1"/>
          </p:cNvSpPr>
          <p:nvPr/>
        </p:nvSpPr>
        <p:spPr bwMode="auto">
          <a:xfrm>
            <a:off x="4176395" y="2570480"/>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7" name="Oval 16"/>
          <p:cNvSpPr>
            <a:spLocks noChangeArrowheads="1"/>
          </p:cNvSpPr>
          <p:nvPr/>
        </p:nvSpPr>
        <p:spPr bwMode="auto">
          <a:xfrm>
            <a:off x="4248785" y="2642235"/>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2" name="文本框 21"/>
          <p:cNvSpPr txBox="1"/>
          <p:nvPr/>
        </p:nvSpPr>
        <p:spPr>
          <a:xfrm>
            <a:off x="4387215" y="3017520"/>
            <a:ext cx="89725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打开率</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15" name="Oval 6"/>
          <p:cNvSpPr>
            <a:spLocks noChangeArrowheads="1"/>
          </p:cNvSpPr>
          <p:nvPr/>
        </p:nvSpPr>
        <p:spPr bwMode="auto">
          <a:xfrm>
            <a:off x="6510655" y="2571750"/>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6" name="Oval 16"/>
          <p:cNvSpPr>
            <a:spLocks noChangeArrowheads="1"/>
          </p:cNvSpPr>
          <p:nvPr/>
        </p:nvSpPr>
        <p:spPr bwMode="auto">
          <a:xfrm>
            <a:off x="6583045" y="2643505"/>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18" name="文本框 17"/>
          <p:cNvSpPr txBox="1"/>
          <p:nvPr/>
        </p:nvSpPr>
        <p:spPr>
          <a:xfrm>
            <a:off x="6822440" y="3027045"/>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内容</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52" name="Oval 12"/>
          <p:cNvSpPr>
            <a:spLocks noChangeArrowheads="1"/>
          </p:cNvSpPr>
          <p:nvPr/>
        </p:nvSpPr>
        <p:spPr bwMode="auto">
          <a:xfrm>
            <a:off x="4324350" y="129159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53" name="Oval 13"/>
          <p:cNvSpPr>
            <a:spLocks noChangeArrowheads="1"/>
          </p:cNvSpPr>
          <p:nvPr/>
        </p:nvSpPr>
        <p:spPr bwMode="auto">
          <a:xfrm>
            <a:off x="4413885" y="138239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4" name="文本框 53"/>
          <p:cNvSpPr txBox="1"/>
          <p:nvPr/>
        </p:nvSpPr>
        <p:spPr>
          <a:xfrm>
            <a:off x="4488180" y="1609090"/>
            <a:ext cx="656590" cy="352425"/>
          </a:xfrm>
          <a:prstGeom prst="rect">
            <a:avLst/>
          </a:prstGeom>
          <a:noFill/>
        </p:spPr>
        <p:txBody>
          <a:bodyPr wrap="square" rtlCol="0">
            <a:spAutoFit/>
          </a:bodyPr>
          <a:p>
            <a:r>
              <a:rPr lang="en-US" altLang="zh-CN" sz="1600" b="1">
                <a:solidFill>
                  <a:schemeClr val="accent2"/>
                </a:solidFill>
                <a:latin typeface="微软雅黑" panose="020B0503020204020204" pitchFamily="34" charset="-122"/>
                <a:ea typeface="微软雅黑" panose="020B0503020204020204" pitchFamily="34" charset="-122"/>
              </a:rPr>
              <a:t>10%</a:t>
            </a:r>
            <a:endParaRPr lang="en-US" altLang="zh-CN" sz="1600" b="1">
              <a:solidFill>
                <a:schemeClr val="accent2"/>
              </a:solidFill>
              <a:latin typeface="微软雅黑" panose="020B0503020204020204" pitchFamily="34" charset="-122"/>
              <a:ea typeface="微软雅黑" panose="020B0503020204020204" pitchFamily="34" charset="-122"/>
            </a:endParaRPr>
          </a:p>
        </p:txBody>
      </p:sp>
      <p:sp>
        <p:nvSpPr>
          <p:cNvPr id="2" name="Oval 6"/>
          <p:cNvSpPr>
            <a:spLocks noChangeArrowheads="1"/>
          </p:cNvSpPr>
          <p:nvPr/>
        </p:nvSpPr>
        <p:spPr bwMode="auto">
          <a:xfrm>
            <a:off x="8843010" y="2578735"/>
            <a:ext cx="1281430" cy="128143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3" name="Oval 16"/>
          <p:cNvSpPr>
            <a:spLocks noChangeArrowheads="1"/>
          </p:cNvSpPr>
          <p:nvPr/>
        </p:nvSpPr>
        <p:spPr bwMode="auto">
          <a:xfrm>
            <a:off x="8915400" y="2650490"/>
            <a:ext cx="1136650" cy="113792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8" name="文本框 7"/>
          <p:cNvSpPr txBox="1"/>
          <p:nvPr/>
        </p:nvSpPr>
        <p:spPr>
          <a:xfrm>
            <a:off x="9154795" y="3034030"/>
            <a:ext cx="70421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成本</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19" name="Oval 12"/>
          <p:cNvSpPr>
            <a:spLocks noChangeArrowheads="1"/>
          </p:cNvSpPr>
          <p:nvPr/>
        </p:nvSpPr>
        <p:spPr bwMode="auto">
          <a:xfrm>
            <a:off x="4323080" y="4164330"/>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20" name="Oval 13"/>
          <p:cNvSpPr>
            <a:spLocks noChangeArrowheads="1"/>
          </p:cNvSpPr>
          <p:nvPr/>
        </p:nvSpPr>
        <p:spPr bwMode="auto">
          <a:xfrm>
            <a:off x="4412615" y="4255135"/>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21" name="文本框 20"/>
          <p:cNvSpPr txBox="1"/>
          <p:nvPr/>
        </p:nvSpPr>
        <p:spPr>
          <a:xfrm>
            <a:off x="4487545" y="4481830"/>
            <a:ext cx="746125" cy="352425"/>
          </a:xfrm>
          <a:prstGeom prst="rect">
            <a:avLst/>
          </a:prstGeom>
          <a:noFill/>
        </p:spPr>
        <p:txBody>
          <a:bodyPr wrap="square" rtlCol="0">
            <a:spAutoFit/>
          </a:bodyPr>
          <a:p>
            <a:r>
              <a:rPr lang="en-US" altLang="zh-CN" sz="1600" b="1">
                <a:solidFill>
                  <a:schemeClr val="accent2"/>
                </a:solidFill>
                <a:latin typeface="微软雅黑" panose="020B0503020204020204" pitchFamily="34" charset="-122"/>
                <a:ea typeface="微软雅黑" panose="020B0503020204020204" pitchFamily="34" charset="-122"/>
              </a:rPr>
              <a:t>0.1%</a:t>
            </a:r>
            <a:endParaRPr lang="en-US" altLang="zh-CN" sz="1600" b="1">
              <a:solidFill>
                <a:schemeClr val="accent2"/>
              </a:solidFill>
              <a:latin typeface="微软雅黑" panose="020B0503020204020204" pitchFamily="34" charset="-122"/>
              <a:ea typeface="微软雅黑" panose="020B0503020204020204" pitchFamily="34" charset="-122"/>
            </a:endParaRPr>
          </a:p>
        </p:txBody>
      </p:sp>
      <p:sp>
        <p:nvSpPr>
          <p:cNvPr id="28" name="Oval 6"/>
          <p:cNvSpPr>
            <a:spLocks noChangeArrowheads="1"/>
          </p:cNvSpPr>
          <p:nvPr/>
        </p:nvSpPr>
        <p:spPr bwMode="auto">
          <a:xfrm>
            <a:off x="2112010" y="1908175"/>
            <a:ext cx="1031240" cy="103124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29" name="Oval 16"/>
          <p:cNvSpPr>
            <a:spLocks noChangeArrowheads="1"/>
          </p:cNvSpPr>
          <p:nvPr/>
        </p:nvSpPr>
        <p:spPr bwMode="auto">
          <a:xfrm>
            <a:off x="2165350" y="1961515"/>
            <a:ext cx="914400" cy="91567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30" name="文本框 29"/>
          <p:cNvSpPr txBox="1"/>
          <p:nvPr/>
        </p:nvSpPr>
        <p:spPr>
          <a:xfrm>
            <a:off x="2305050" y="2217420"/>
            <a:ext cx="67373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微信</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31" name="Oval 6"/>
          <p:cNvSpPr>
            <a:spLocks noChangeArrowheads="1"/>
          </p:cNvSpPr>
          <p:nvPr/>
        </p:nvSpPr>
        <p:spPr bwMode="auto">
          <a:xfrm>
            <a:off x="2117090" y="3437890"/>
            <a:ext cx="1031240" cy="1031240"/>
          </a:xfrm>
          <a:prstGeom prst="ellipse">
            <a:avLst/>
          </a:prstGeom>
          <a:solidFill>
            <a:schemeClr val="accent1">
              <a:lumMod val="20000"/>
              <a:lumOff val="80000"/>
            </a:schemeClr>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32" name="Oval 16"/>
          <p:cNvSpPr>
            <a:spLocks noChangeArrowheads="1"/>
          </p:cNvSpPr>
          <p:nvPr/>
        </p:nvSpPr>
        <p:spPr bwMode="auto">
          <a:xfrm>
            <a:off x="2170430" y="3491230"/>
            <a:ext cx="914400" cy="915670"/>
          </a:xfrm>
          <a:prstGeom prst="ellipse">
            <a:avLst/>
          </a:prstGeom>
          <a:solidFill>
            <a:schemeClr val="tx1"/>
          </a:solidFill>
          <a:ln w="11" cap="flat">
            <a:noFill/>
            <a:prstDash val="solid"/>
            <a:miter lim="800000"/>
          </a:ln>
        </p:spPr>
        <p:txBody>
          <a:bodyPr vert="horz" wrap="square" lIns="91440" tIns="45720" rIns="91440" bIns="45720" numCol="1" anchor="t" anchorCtr="0" compatLnSpc="1"/>
          <a:p>
            <a:endParaRPr lang="zh-CN" altLang="en-US">
              <a:solidFill>
                <a:schemeClr val="accent2"/>
              </a:solidFill>
            </a:endParaRPr>
          </a:p>
        </p:txBody>
      </p:sp>
      <p:sp>
        <p:nvSpPr>
          <p:cNvPr id="33" name="文本框 32"/>
          <p:cNvSpPr txBox="1"/>
          <p:nvPr/>
        </p:nvSpPr>
        <p:spPr>
          <a:xfrm>
            <a:off x="2310130" y="3747135"/>
            <a:ext cx="673735" cy="384810"/>
          </a:xfrm>
          <a:prstGeom prst="rect">
            <a:avLst/>
          </a:prstGeom>
          <a:noFill/>
        </p:spPr>
        <p:txBody>
          <a:bodyPr wrap="square" rtlCol="0">
            <a:spAutoFit/>
          </a:bodyPr>
          <a:p>
            <a:r>
              <a:rPr lang="zh-CN" altLang="en-US" b="1">
                <a:solidFill>
                  <a:schemeClr val="accent2"/>
                </a:solidFill>
                <a:latin typeface="微软雅黑" panose="020B0503020204020204" pitchFamily="34" charset="-122"/>
                <a:ea typeface="微软雅黑" panose="020B0503020204020204" pitchFamily="34" charset="-122"/>
              </a:rPr>
              <a:t>短信</a:t>
            </a: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35" name="Oval 12"/>
          <p:cNvSpPr>
            <a:spLocks noChangeArrowheads="1"/>
          </p:cNvSpPr>
          <p:nvPr/>
        </p:nvSpPr>
        <p:spPr bwMode="auto">
          <a:xfrm>
            <a:off x="6681470" y="129095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6" name="Oval 13"/>
          <p:cNvSpPr>
            <a:spLocks noChangeArrowheads="1"/>
          </p:cNvSpPr>
          <p:nvPr/>
        </p:nvSpPr>
        <p:spPr bwMode="auto">
          <a:xfrm>
            <a:off x="6771005" y="138176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37" name="文本框 36"/>
          <p:cNvSpPr txBox="1"/>
          <p:nvPr/>
        </p:nvSpPr>
        <p:spPr>
          <a:xfrm>
            <a:off x="6889115" y="1497965"/>
            <a:ext cx="656590" cy="596265"/>
          </a:xfrm>
          <a:prstGeom prst="rect">
            <a:avLst/>
          </a:prstGeom>
          <a:noFill/>
        </p:spPr>
        <p:txBody>
          <a:bodyPr wrap="square" rtlCol="0">
            <a:spAutoFit/>
          </a:bodyPr>
          <a:p>
            <a:r>
              <a:rPr lang="zh-CN" altLang="en-US" sz="1600" b="1">
                <a:solidFill>
                  <a:schemeClr val="accent2"/>
                </a:solidFill>
                <a:latin typeface="微软雅黑" panose="020B0503020204020204" pitchFamily="34" charset="-122"/>
                <a:ea typeface="微软雅黑" panose="020B0503020204020204" pitchFamily="34" charset="-122"/>
              </a:rPr>
              <a:t>图文链接</a:t>
            </a:r>
            <a:endParaRPr lang="zh-CN" altLang="en-US" sz="1600" b="1">
              <a:solidFill>
                <a:schemeClr val="accent2"/>
              </a:solidFill>
              <a:latin typeface="微软雅黑" panose="020B0503020204020204" pitchFamily="34" charset="-122"/>
              <a:ea typeface="微软雅黑" panose="020B0503020204020204" pitchFamily="34" charset="-122"/>
            </a:endParaRPr>
          </a:p>
        </p:txBody>
      </p:sp>
      <p:sp>
        <p:nvSpPr>
          <p:cNvPr id="38" name="Oval 12"/>
          <p:cNvSpPr>
            <a:spLocks noChangeArrowheads="1"/>
          </p:cNvSpPr>
          <p:nvPr/>
        </p:nvSpPr>
        <p:spPr bwMode="auto">
          <a:xfrm>
            <a:off x="6680200" y="416369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39" name="Oval 13"/>
          <p:cNvSpPr>
            <a:spLocks noChangeArrowheads="1"/>
          </p:cNvSpPr>
          <p:nvPr/>
        </p:nvSpPr>
        <p:spPr bwMode="auto">
          <a:xfrm>
            <a:off x="6769735" y="425450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3" name="文本框 42"/>
          <p:cNvSpPr txBox="1"/>
          <p:nvPr/>
        </p:nvSpPr>
        <p:spPr>
          <a:xfrm>
            <a:off x="6889115" y="4481195"/>
            <a:ext cx="682625" cy="352425"/>
          </a:xfrm>
          <a:prstGeom prst="rect">
            <a:avLst/>
          </a:prstGeom>
          <a:noFill/>
        </p:spPr>
        <p:txBody>
          <a:bodyPr wrap="square" rtlCol="0">
            <a:spAutoFit/>
          </a:bodyPr>
          <a:p>
            <a:r>
              <a:rPr lang="zh-CN" altLang="en-US" sz="1600" b="1">
                <a:solidFill>
                  <a:schemeClr val="accent2"/>
                </a:solidFill>
                <a:latin typeface="微软雅黑" panose="020B0503020204020204" pitchFamily="34" charset="-122"/>
                <a:ea typeface="微软雅黑" panose="020B0503020204020204" pitchFamily="34" charset="-122"/>
              </a:rPr>
              <a:t>文字</a:t>
            </a:r>
            <a:endParaRPr lang="zh-CN" altLang="en-US" sz="1600" b="1">
              <a:solidFill>
                <a:schemeClr val="accent2"/>
              </a:solidFill>
              <a:latin typeface="微软雅黑" panose="020B0503020204020204" pitchFamily="34" charset="-122"/>
              <a:ea typeface="微软雅黑" panose="020B0503020204020204" pitchFamily="34" charset="-122"/>
            </a:endParaRPr>
          </a:p>
        </p:txBody>
      </p:sp>
      <p:sp>
        <p:nvSpPr>
          <p:cNvPr id="45" name="Oval 12"/>
          <p:cNvSpPr>
            <a:spLocks noChangeArrowheads="1"/>
          </p:cNvSpPr>
          <p:nvPr/>
        </p:nvSpPr>
        <p:spPr bwMode="auto">
          <a:xfrm>
            <a:off x="8990330" y="129222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6" name="Oval 13"/>
          <p:cNvSpPr>
            <a:spLocks noChangeArrowheads="1"/>
          </p:cNvSpPr>
          <p:nvPr/>
        </p:nvSpPr>
        <p:spPr bwMode="auto">
          <a:xfrm>
            <a:off x="9079865" y="138303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47" name="文本框 46"/>
          <p:cNvSpPr txBox="1"/>
          <p:nvPr/>
        </p:nvSpPr>
        <p:spPr>
          <a:xfrm>
            <a:off x="9342755" y="1608455"/>
            <a:ext cx="289560" cy="352425"/>
          </a:xfrm>
          <a:prstGeom prst="rect">
            <a:avLst/>
          </a:prstGeom>
          <a:noFill/>
        </p:spPr>
        <p:txBody>
          <a:bodyPr wrap="square" rtlCol="0">
            <a:spAutoFit/>
          </a:bodyPr>
          <a:p>
            <a:r>
              <a:rPr lang="en-US" altLang="zh-CN" sz="1600" b="1">
                <a:solidFill>
                  <a:schemeClr val="accent2"/>
                </a:solidFill>
                <a:latin typeface="微软雅黑" panose="020B0503020204020204" pitchFamily="34" charset="-122"/>
                <a:ea typeface="微软雅黑" panose="020B0503020204020204" pitchFamily="34" charset="-122"/>
              </a:rPr>
              <a:t>0</a:t>
            </a:r>
            <a:endParaRPr lang="en-US" altLang="zh-CN" sz="1600" b="1">
              <a:solidFill>
                <a:schemeClr val="accent2"/>
              </a:solidFill>
              <a:latin typeface="微软雅黑" panose="020B0503020204020204" pitchFamily="34" charset="-122"/>
              <a:ea typeface="微软雅黑" panose="020B0503020204020204" pitchFamily="34" charset="-122"/>
            </a:endParaRPr>
          </a:p>
        </p:txBody>
      </p:sp>
      <p:sp>
        <p:nvSpPr>
          <p:cNvPr id="48" name="Oval 12"/>
          <p:cNvSpPr>
            <a:spLocks noChangeArrowheads="1"/>
          </p:cNvSpPr>
          <p:nvPr/>
        </p:nvSpPr>
        <p:spPr bwMode="auto">
          <a:xfrm>
            <a:off x="8989060" y="4164965"/>
            <a:ext cx="986790" cy="988060"/>
          </a:xfrm>
          <a:prstGeom prst="ellipse">
            <a:avLst/>
          </a:prstGeom>
          <a:solidFill>
            <a:schemeClr val="accent1">
              <a:lumMod val="20000"/>
              <a:lumOff val="80000"/>
            </a:schemeClr>
          </a:solidFill>
          <a:ln>
            <a:noFill/>
          </a:ln>
        </p:spPr>
        <p:txBody>
          <a:bodyPr vert="horz" wrap="square" lIns="91440" tIns="45720" rIns="91440" bIns="45720" numCol="1" anchor="t" anchorCtr="0" compatLnSpc="1"/>
          <a:p>
            <a:endParaRPr lang="zh-CN" altLang="en-US">
              <a:solidFill>
                <a:schemeClr val="accent2"/>
              </a:solidFill>
            </a:endParaRPr>
          </a:p>
        </p:txBody>
      </p:sp>
      <p:sp>
        <p:nvSpPr>
          <p:cNvPr id="49" name="Oval 13"/>
          <p:cNvSpPr>
            <a:spLocks noChangeArrowheads="1"/>
          </p:cNvSpPr>
          <p:nvPr/>
        </p:nvSpPr>
        <p:spPr bwMode="auto">
          <a:xfrm>
            <a:off x="9078595" y="4255770"/>
            <a:ext cx="807085" cy="807085"/>
          </a:xfrm>
          <a:prstGeom prst="ellipse">
            <a:avLst/>
          </a:prstGeom>
          <a:solidFill>
            <a:schemeClr val="bg1"/>
          </a:solidFill>
          <a:ln>
            <a:noFill/>
          </a:ln>
        </p:spPr>
        <p:txBody>
          <a:bodyPr vert="horz" wrap="square" lIns="91440" tIns="45720" rIns="91440" bIns="45720" numCol="1" anchor="t" anchorCtr="0" compatLnSpc="1"/>
          <a:p>
            <a:endParaRPr lang="zh-CN" altLang="en-US">
              <a:solidFill>
                <a:schemeClr val="accent2"/>
              </a:solidFill>
            </a:endParaRPr>
          </a:p>
        </p:txBody>
      </p:sp>
      <p:sp>
        <p:nvSpPr>
          <p:cNvPr id="50" name="文本框 49"/>
          <p:cNvSpPr txBox="1"/>
          <p:nvPr/>
        </p:nvSpPr>
        <p:spPr>
          <a:xfrm>
            <a:off x="9070340" y="4518025"/>
            <a:ext cx="898525" cy="287020"/>
          </a:xfrm>
          <a:prstGeom prst="rect">
            <a:avLst/>
          </a:prstGeom>
          <a:noFill/>
        </p:spPr>
        <p:txBody>
          <a:bodyPr wrap="square" rtlCol="0">
            <a:spAutoFit/>
          </a:bodyPr>
          <a:p>
            <a:r>
              <a:rPr lang="en-US" altLang="zh-CN" sz="1200" b="1">
                <a:solidFill>
                  <a:schemeClr val="accent2"/>
                </a:solidFill>
                <a:latin typeface="微软雅黑" panose="020B0503020204020204" pitchFamily="34" charset="-122"/>
                <a:ea typeface="微软雅黑" panose="020B0503020204020204" pitchFamily="34" charset="-122"/>
              </a:rPr>
              <a:t>0.05</a:t>
            </a:r>
            <a:r>
              <a:rPr lang="zh-CN" altLang="en-US" sz="1200" b="1">
                <a:solidFill>
                  <a:schemeClr val="accent2"/>
                </a:solidFill>
                <a:latin typeface="微软雅黑" panose="020B0503020204020204" pitchFamily="34" charset="-122"/>
                <a:ea typeface="微软雅黑" panose="020B0503020204020204" pitchFamily="34" charset="-122"/>
              </a:rPr>
              <a:t>元</a:t>
            </a:r>
            <a:r>
              <a:rPr lang="en-US" altLang="zh-CN" sz="1200" b="1">
                <a:solidFill>
                  <a:schemeClr val="accent2"/>
                </a:solidFill>
                <a:latin typeface="微软雅黑" panose="020B0503020204020204" pitchFamily="34" charset="-122"/>
                <a:ea typeface="微软雅黑" panose="020B0503020204020204" pitchFamily="34" charset="-122"/>
              </a:rPr>
              <a:t>/</a:t>
            </a:r>
            <a:r>
              <a:rPr lang="zh-CN" altLang="en-US" sz="1200" b="1">
                <a:solidFill>
                  <a:schemeClr val="accent2"/>
                </a:solidFill>
                <a:latin typeface="微软雅黑" panose="020B0503020204020204" pitchFamily="34" charset="-122"/>
                <a:ea typeface="微软雅黑" panose="020B0503020204020204" pitchFamily="34" charset="-122"/>
              </a:rPr>
              <a:t>条</a:t>
            </a:r>
            <a:endParaRPr lang="zh-CN" altLang="en-US" sz="1200" b="1">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10"/>
          <p:cNvSpPr>
            <a:spLocks noChangeArrowheads="1"/>
          </p:cNvSpPr>
          <p:nvPr/>
        </p:nvSpPr>
        <p:spPr bwMode="auto">
          <a:xfrm>
            <a:off x="9251315" y="213487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节省人工</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8" name="Oval 6"/>
          <p:cNvSpPr>
            <a:spLocks noChangeArrowheads="1"/>
          </p:cNvSpPr>
          <p:nvPr/>
        </p:nvSpPr>
        <p:spPr bwMode="auto">
          <a:xfrm>
            <a:off x="2121535" y="2132965"/>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69" name="Oval 7"/>
          <p:cNvSpPr>
            <a:spLocks noChangeArrowheads="1"/>
          </p:cNvSpPr>
          <p:nvPr/>
        </p:nvSpPr>
        <p:spPr bwMode="auto">
          <a:xfrm>
            <a:off x="3550285" y="213360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0" name="Oval 8"/>
          <p:cNvSpPr>
            <a:spLocks noChangeArrowheads="1"/>
          </p:cNvSpPr>
          <p:nvPr/>
        </p:nvSpPr>
        <p:spPr bwMode="auto">
          <a:xfrm>
            <a:off x="5006975" y="2134235"/>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1" name="Oval 9"/>
          <p:cNvSpPr>
            <a:spLocks noChangeArrowheads="1"/>
          </p:cNvSpPr>
          <p:nvPr/>
        </p:nvSpPr>
        <p:spPr bwMode="auto">
          <a:xfrm>
            <a:off x="6421755" y="2132965"/>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2" name="Oval 10"/>
          <p:cNvSpPr>
            <a:spLocks noChangeArrowheads="1"/>
          </p:cNvSpPr>
          <p:nvPr/>
        </p:nvSpPr>
        <p:spPr bwMode="auto">
          <a:xfrm>
            <a:off x="7847965" y="213487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lstStyle/>
          <a:p>
            <a:endParaRPr lang="zh-CN" altLang="en-US"/>
          </a:p>
        </p:txBody>
      </p:sp>
      <p:sp>
        <p:nvSpPr>
          <p:cNvPr id="77" name="Freeform 15"/>
          <p:cNvSpPr/>
          <p:nvPr/>
        </p:nvSpPr>
        <p:spPr bwMode="auto">
          <a:xfrm>
            <a:off x="3258185" y="2516505"/>
            <a:ext cx="213995" cy="304800"/>
          </a:xfrm>
          <a:custGeom>
            <a:avLst/>
            <a:gdLst>
              <a:gd name="T0" fmla="*/ 315 w 347"/>
              <a:gd name="T1" fmla="*/ 277 h 493"/>
              <a:gd name="T2" fmla="*/ 179 w 347"/>
              <a:gd name="T3" fmla="*/ 373 h 493"/>
              <a:gd name="T4" fmla="*/ 38 w 347"/>
              <a:gd name="T5" fmla="*/ 473 h 493"/>
              <a:gd name="T6" fmla="*/ 2 w 347"/>
              <a:gd name="T7" fmla="*/ 439 h 493"/>
              <a:gd name="T8" fmla="*/ 2 w 347"/>
              <a:gd name="T9" fmla="*/ 246 h 493"/>
              <a:gd name="T10" fmla="*/ 2 w 347"/>
              <a:gd name="T11" fmla="*/ 46 h 493"/>
              <a:gd name="T12" fmla="*/ 44 w 347"/>
              <a:gd name="T13" fmla="*/ 24 h 493"/>
              <a:gd name="T14" fmla="*/ 179 w 347"/>
              <a:gd name="T15" fmla="*/ 120 h 493"/>
              <a:gd name="T16" fmla="*/ 320 w 347"/>
              <a:gd name="T17" fmla="*/ 220 h 493"/>
              <a:gd name="T18" fmla="*/ 315 w 347"/>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493">
                <a:moveTo>
                  <a:pt x="315" y="277"/>
                </a:moveTo>
                <a:lnTo>
                  <a:pt x="179" y="373"/>
                </a:lnTo>
                <a:cubicBezTo>
                  <a:pt x="132" y="406"/>
                  <a:pt x="85" y="440"/>
                  <a:pt x="38" y="473"/>
                </a:cubicBezTo>
                <a:cubicBezTo>
                  <a:pt x="12" y="493"/>
                  <a:pt x="0" y="481"/>
                  <a:pt x="2" y="439"/>
                </a:cubicBezTo>
                <a:lnTo>
                  <a:pt x="2" y="246"/>
                </a:lnTo>
                <a:cubicBezTo>
                  <a:pt x="2" y="179"/>
                  <a:pt x="2" y="113"/>
                  <a:pt x="2" y="46"/>
                </a:cubicBezTo>
                <a:cubicBezTo>
                  <a:pt x="1" y="8"/>
                  <a:pt x="15" y="0"/>
                  <a:pt x="44" y="24"/>
                </a:cubicBezTo>
                <a:lnTo>
                  <a:pt x="179" y="120"/>
                </a:lnTo>
                <a:cubicBezTo>
                  <a:pt x="226" y="153"/>
                  <a:pt x="273" y="187"/>
                  <a:pt x="320" y="220"/>
                </a:cubicBezTo>
                <a:cubicBezTo>
                  <a:pt x="347" y="239"/>
                  <a:pt x="345"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16"/>
          <p:cNvSpPr/>
          <p:nvPr/>
        </p:nvSpPr>
        <p:spPr bwMode="auto">
          <a:xfrm>
            <a:off x="4696460" y="2517140"/>
            <a:ext cx="213995" cy="304800"/>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7"/>
          <p:cNvSpPr/>
          <p:nvPr/>
        </p:nvSpPr>
        <p:spPr bwMode="auto">
          <a:xfrm>
            <a:off x="6141085" y="2517775"/>
            <a:ext cx="213995" cy="304800"/>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6"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8"/>
          <p:cNvSpPr/>
          <p:nvPr/>
        </p:nvSpPr>
        <p:spPr bwMode="auto">
          <a:xfrm>
            <a:off x="7559040" y="2517775"/>
            <a:ext cx="213995" cy="304800"/>
          </a:xfrm>
          <a:custGeom>
            <a:avLst/>
            <a:gdLst>
              <a:gd name="T0" fmla="*/ 315 w 348"/>
              <a:gd name="T1" fmla="*/ 277 h 493"/>
              <a:gd name="T2" fmla="*/ 180 w 348"/>
              <a:gd name="T3" fmla="*/ 373 h 493"/>
              <a:gd name="T4" fmla="*/ 38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5" y="440"/>
                  <a:pt x="38"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 name="文本框 1"/>
          <p:cNvSpPr txBox="1"/>
          <p:nvPr/>
        </p:nvSpPr>
        <p:spPr>
          <a:xfrm>
            <a:off x="2188210" y="2510790"/>
            <a:ext cx="8195310" cy="319405"/>
          </a:xfrm>
          <a:prstGeom prst="rect">
            <a:avLst/>
          </a:prstGeom>
          <a:noFill/>
        </p:spPr>
        <p:txBody>
          <a:bodyPr wrap="square" rtlCol="0">
            <a:spAutoFit/>
          </a:bodyPr>
          <a:p>
            <a:r>
              <a:rPr lang="zh-CN" altLang="en-US" sz="1400">
                <a:solidFill>
                  <a:schemeClr val="accent1">
                    <a:lumMod val="50000"/>
                  </a:schemeClr>
                </a:solidFill>
                <a:latin typeface="微软雅黑" panose="020B0503020204020204" pitchFamily="34" charset="-122"/>
                <a:ea typeface="微软雅黑" panose="020B0503020204020204" pitchFamily="34" charset="-122"/>
              </a:rPr>
              <a:t>传统返现            加个人微信             聊天截图                  转账                表格登记             财务核对</a:t>
            </a:r>
            <a:endParaRPr lang="zh-CN" altLang="en-US" sz="1400">
              <a:solidFill>
                <a:schemeClr val="accent1">
                  <a:lumMod val="50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590675" y="5571490"/>
            <a:ext cx="9015095" cy="773430"/>
          </a:xfrm>
          <a:prstGeom prst="rect">
            <a:avLst/>
          </a:prstGeom>
          <a:noFill/>
        </p:spPr>
        <p:txBody>
          <a:bodyPr wrap="square" rtlCol="0">
            <a:spAutoFit/>
          </a:bodyPr>
          <a:p>
            <a:pPr>
              <a:lnSpc>
                <a:spcPct val="140000"/>
              </a:lnSpc>
            </a:pPr>
            <a:r>
              <a:rPr lang="zh-CN" altLang="en-US" sz="1600">
                <a:solidFill>
                  <a:schemeClr val="accent1"/>
                </a:solidFill>
                <a:latin typeface="微软雅黑" panose="020B0503020204020204" pitchFamily="34" charset="-122"/>
                <a:ea typeface="微软雅黑" panose="020B0503020204020204" pitchFamily="34" charset="-122"/>
              </a:rPr>
              <a:t>传统的返现至少需要</a:t>
            </a:r>
            <a:r>
              <a:rPr lang="en-US" altLang="zh-CN" sz="1600">
                <a:solidFill>
                  <a:schemeClr val="accent1"/>
                </a:solidFill>
                <a:latin typeface="微软雅黑" panose="020B0503020204020204" pitchFamily="34" charset="-122"/>
                <a:ea typeface="微软雅黑" panose="020B0503020204020204" pitchFamily="34" charset="-122"/>
              </a:rPr>
              <a:t>2</a:t>
            </a:r>
            <a:r>
              <a:rPr lang="zh-CN" altLang="en-US" sz="1600">
                <a:solidFill>
                  <a:schemeClr val="accent1"/>
                </a:solidFill>
                <a:latin typeface="微软雅黑" panose="020B0503020204020204" pitchFamily="34" charset="-122"/>
                <a:ea typeface="微软雅黑" panose="020B0503020204020204" pitchFamily="34" charset="-122"/>
              </a:rPr>
              <a:t>人（售后、出纳、财务），一天返现人数</a:t>
            </a:r>
            <a:r>
              <a:rPr lang="en-US" altLang="zh-CN" sz="1600">
                <a:solidFill>
                  <a:schemeClr val="accent1"/>
                </a:solidFill>
                <a:latin typeface="微软雅黑" panose="020B0503020204020204" pitchFamily="34" charset="-122"/>
                <a:ea typeface="微软雅黑" panose="020B0503020204020204" pitchFamily="34" charset="-122"/>
              </a:rPr>
              <a:t>300</a:t>
            </a:r>
            <a:r>
              <a:rPr lang="zh-CN" altLang="en-US" sz="1600">
                <a:solidFill>
                  <a:schemeClr val="accent1"/>
                </a:solidFill>
                <a:latin typeface="微软雅黑" panose="020B0503020204020204" pitchFamily="34" charset="-122"/>
                <a:ea typeface="微软雅黑" panose="020B0503020204020204" pitchFamily="34" charset="-122"/>
              </a:rPr>
              <a:t>人封顶，微信返现方式一个人仅需十分钟可以同步处理大批量返现订单，而且财务清晰，透明，对账简单方便。</a:t>
            </a:r>
            <a:endParaRPr lang="zh-CN" altLang="en-US" sz="1600">
              <a:solidFill>
                <a:schemeClr val="accent1"/>
              </a:solidFill>
              <a:latin typeface="微软雅黑" panose="020B0503020204020204" pitchFamily="34" charset="-122"/>
              <a:ea typeface="微软雅黑" panose="020B0503020204020204" pitchFamily="34" charset="-122"/>
            </a:endParaRPr>
          </a:p>
        </p:txBody>
      </p:sp>
      <p:sp>
        <p:nvSpPr>
          <p:cNvPr id="4" name="Freeform 18"/>
          <p:cNvSpPr/>
          <p:nvPr/>
        </p:nvSpPr>
        <p:spPr bwMode="auto">
          <a:xfrm>
            <a:off x="8962390" y="2517775"/>
            <a:ext cx="213995" cy="304800"/>
          </a:xfrm>
          <a:custGeom>
            <a:avLst/>
            <a:gdLst>
              <a:gd name="T0" fmla="*/ 315 w 348"/>
              <a:gd name="T1" fmla="*/ 277 h 493"/>
              <a:gd name="T2" fmla="*/ 180 w 348"/>
              <a:gd name="T3" fmla="*/ 373 h 493"/>
              <a:gd name="T4" fmla="*/ 38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5" y="440"/>
                  <a:pt x="38"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 name="Oval 6"/>
          <p:cNvSpPr>
            <a:spLocks noChangeArrowheads="1"/>
          </p:cNvSpPr>
          <p:nvPr/>
        </p:nvSpPr>
        <p:spPr bwMode="auto">
          <a:xfrm>
            <a:off x="3547745" y="351282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10" name="Oval 7"/>
          <p:cNvSpPr>
            <a:spLocks noChangeArrowheads="1"/>
          </p:cNvSpPr>
          <p:nvPr/>
        </p:nvSpPr>
        <p:spPr bwMode="auto">
          <a:xfrm>
            <a:off x="4976495" y="3513455"/>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12" name="Oval 8"/>
          <p:cNvSpPr>
            <a:spLocks noChangeArrowheads="1"/>
          </p:cNvSpPr>
          <p:nvPr/>
        </p:nvSpPr>
        <p:spPr bwMode="auto">
          <a:xfrm>
            <a:off x="6433185" y="351409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13" name="Oval 9"/>
          <p:cNvSpPr>
            <a:spLocks noChangeArrowheads="1"/>
          </p:cNvSpPr>
          <p:nvPr/>
        </p:nvSpPr>
        <p:spPr bwMode="auto">
          <a:xfrm>
            <a:off x="7847965" y="3512820"/>
            <a:ext cx="1066165" cy="1071245"/>
          </a:xfrm>
          <a:prstGeom prst="ellipse">
            <a:avLst/>
          </a:prstGeom>
          <a:solidFill>
            <a:srgbClr val="FFFFFF"/>
          </a:solidFill>
          <a:ln w="10" cap="flat">
            <a:solidFill>
              <a:srgbClr val="A9A8A7"/>
            </a:solidFill>
            <a:prstDash val="solid"/>
            <a:miter lim="800000"/>
          </a:ln>
        </p:spPr>
        <p:txBody>
          <a:bodyPr vert="horz" wrap="square" lIns="91440" tIns="45720" rIns="91440" bIns="45720" numCol="1" anchor="t" anchorCtr="0" compatLnSpc="1"/>
          <a:p>
            <a:endParaRPr lang="zh-CN" altLang="en-US"/>
          </a:p>
        </p:txBody>
      </p:sp>
      <p:sp>
        <p:nvSpPr>
          <p:cNvPr id="15" name="Freeform 15"/>
          <p:cNvSpPr/>
          <p:nvPr/>
        </p:nvSpPr>
        <p:spPr bwMode="auto">
          <a:xfrm>
            <a:off x="4684395" y="3896360"/>
            <a:ext cx="213995" cy="304800"/>
          </a:xfrm>
          <a:custGeom>
            <a:avLst/>
            <a:gdLst>
              <a:gd name="T0" fmla="*/ 315 w 347"/>
              <a:gd name="T1" fmla="*/ 277 h 493"/>
              <a:gd name="T2" fmla="*/ 179 w 347"/>
              <a:gd name="T3" fmla="*/ 373 h 493"/>
              <a:gd name="T4" fmla="*/ 38 w 347"/>
              <a:gd name="T5" fmla="*/ 473 h 493"/>
              <a:gd name="T6" fmla="*/ 2 w 347"/>
              <a:gd name="T7" fmla="*/ 439 h 493"/>
              <a:gd name="T8" fmla="*/ 2 w 347"/>
              <a:gd name="T9" fmla="*/ 246 h 493"/>
              <a:gd name="T10" fmla="*/ 2 w 347"/>
              <a:gd name="T11" fmla="*/ 46 h 493"/>
              <a:gd name="T12" fmla="*/ 44 w 347"/>
              <a:gd name="T13" fmla="*/ 24 h 493"/>
              <a:gd name="T14" fmla="*/ 179 w 347"/>
              <a:gd name="T15" fmla="*/ 120 h 493"/>
              <a:gd name="T16" fmla="*/ 320 w 347"/>
              <a:gd name="T17" fmla="*/ 220 h 493"/>
              <a:gd name="T18" fmla="*/ 315 w 347"/>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493">
                <a:moveTo>
                  <a:pt x="315" y="277"/>
                </a:moveTo>
                <a:lnTo>
                  <a:pt x="179" y="373"/>
                </a:lnTo>
                <a:cubicBezTo>
                  <a:pt x="132" y="406"/>
                  <a:pt x="85" y="440"/>
                  <a:pt x="38" y="473"/>
                </a:cubicBezTo>
                <a:cubicBezTo>
                  <a:pt x="12" y="493"/>
                  <a:pt x="0" y="481"/>
                  <a:pt x="2" y="439"/>
                </a:cubicBezTo>
                <a:lnTo>
                  <a:pt x="2" y="246"/>
                </a:lnTo>
                <a:cubicBezTo>
                  <a:pt x="2" y="179"/>
                  <a:pt x="2" y="113"/>
                  <a:pt x="2" y="46"/>
                </a:cubicBezTo>
                <a:cubicBezTo>
                  <a:pt x="1" y="8"/>
                  <a:pt x="15" y="0"/>
                  <a:pt x="44" y="24"/>
                </a:cubicBezTo>
                <a:lnTo>
                  <a:pt x="179" y="120"/>
                </a:lnTo>
                <a:cubicBezTo>
                  <a:pt x="226" y="153"/>
                  <a:pt x="273" y="187"/>
                  <a:pt x="320" y="220"/>
                </a:cubicBezTo>
                <a:cubicBezTo>
                  <a:pt x="347" y="239"/>
                  <a:pt x="345"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 name="Freeform 16"/>
          <p:cNvSpPr/>
          <p:nvPr/>
        </p:nvSpPr>
        <p:spPr bwMode="auto">
          <a:xfrm>
            <a:off x="6122670" y="3896995"/>
            <a:ext cx="213995" cy="304800"/>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5"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 name="Freeform 17"/>
          <p:cNvSpPr/>
          <p:nvPr/>
        </p:nvSpPr>
        <p:spPr bwMode="auto">
          <a:xfrm>
            <a:off x="7567295" y="3897630"/>
            <a:ext cx="213995" cy="304800"/>
          </a:xfrm>
          <a:custGeom>
            <a:avLst/>
            <a:gdLst>
              <a:gd name="T0" fmla="*/ 315 w 348"/>
              <a:gd name="T1" fmla="*/ 277 h 493"/>
              <a:gd name="T2" fmla="*/ 180 w 348"/>
              <a:gd name="T3" fmla="*/ 373 h 493"/>
              <a:gd name="T4" fmla="*/ 39 w 348"/>
              <a:gd name="T5" fmla="*/ 473 h 493"/>
              <a:gd name="T6" fmla="*/ 2 w 348"/>
              <a:gd name="T7" fmla="*/ 439 h 493"/>
              <a:gd name="T8" fmla="*/ 2 w 348"/>
              <a:gd name="T9" fmla="*/ 246 h 493"/>
              <a:gd name="T10" fmla="*/ 2 w 348"/>
              <a:gd name="T11" fmla="*/ 46 h 493"/>
              <a:gd name="T12" fmla="*/ 44 w 348"/>
              <a:gd name="T13" fmla="*/ 24 h 493"/>
              <a:gd name="T14" fmla="*/ 180 w 348"/>
              <a:gd name="T15" fmla="*/ 120 h 493"/>
              <a:gd name="T16" fmla="*/ 321 w 348"/>
              <a:gd name="T17" fmla="*/ 220 h 493"/>
              <a:gd name="T18" fmla="*/ 315 w 348"/>
              <a:gd name="T19" fmla="*/ 27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493">
                <a:moveTo>
                  <a:pt x="315" y="277"/>
                </a:moveTo>
                <a:lnTo>
                  <a:pt x="180" y="373"/>
                </a:lnTo>
                <a:cubicBezTo>
                  <a:pt x="133" y="406"/>
                  <a:pt x="86" y="440"/>
                  <a:pt x="39" y="473"/>
                </a:cubicBezTo>
                <a:cubicBezTo>
                  <a:pt x="12" y="493"/>
                  <a:pt x="0" y="481"/>
                  <a:pt x="2" y="439"/>
                </a:cubicBezTo>
                <a:lnTo>
                  <a:pt x="2" y="246"/>
                </a:lnTo>
                <a:cubicBezTo>
                  <a:pt x="2" y="179"/>
                  <a:pt x="2" y="113"/>
                  <a:pt x="2" y="46"/>
                </a:cubicBezTo>
                <a:cubicBezTo>
                  <a:pt x="1" y="8"/>
                  <a:pt x="16" y="0"/>
                  <a:pt x="44" y="24"/>
                </a:cubicBezTo>
                <a:lnTo>
                  <a:pt x="180" y="120"/>
                </a:lnTo>
                <a:cubicBezTo>
                  <a:pt x="227" y="153"/>
                  <a:pt x="274" y="187"/>
                  <a:pt x="321" y="220"/>
                </a:cubicBezTo>
                <a:cubicBezTo>
                  <a:pt x="348" y="239"/>
                  <a:pt x="346" y="257"/>
                  <a:pt x="315" y="277"/>
                </a:cubicBezTo>
                <a:close/>
              </a:path>
            </a:pathLst>
          </a:custGeom>
          <a:solidFill>
            <a:srgbClr val="605D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9" name="文本框 18"/>
          <p:cNvSpPr txBox="1"/>
          <p:nvPr/>
        </p:nvSpPr>
        <p:spPr>
          <a:xfrm>
            <a:off x="3614420" y="3890645"/>
            <a:ext cx="5421630" cy="319405"/>
          </a:xfrm>
          <a:prstGeom prst="rect">
            <a:avLst/>
          </a:prstGeom>
          <a:noFill/>
        </p:spPr>
        <p:txBody>
          <a:bodyPr wrap="square" rtlCol="0">
            <a:spAutoFit/>
          </a:bodyPr>
          <a:p>
            <a:r>
              <a:rPr lang="zh-CN" altLang="en-US" sz="1400">
                <a:solidFill>
                  <a:schemeClr val="accent1">
                    <a:lumMod val="50000"/>
                  </a:schemeClr>
                </a:solidFill>
                <a:latin typeface="微软雅黑" panose="020B0503020204020204" pitchFamily="34" charset="-122"/>
                <a:ea typeface="微软雅黑" panose="020B0503020204020204" pitchFamily="34" charset="-122"/>
              </a:rPr>
              <a:t>微信返现                  扫码               填写订单号            自动红包 </a:t>
            </a:r>
            <a:endParaRPr lang="zh-CN" altLang="en-US" sz="1400">
              <a:solidFill>
                <a:schemeClr val="accent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bwMode="auto">
          <a:xfrm>
            <a:off x="919480" y="1117600"/>
            <a:ext cx="10474960" cy="4578985"/>
          </a:xfrm>
          <a:prstGeom prst="rect">
            <a:avLst/>
          </a:prstGeom>
          <a:solidFill>
            <a:schemeClr val="accent2"/>
          </a:solidFill>
          <a:ln w="9525" cap="flat" cmpd="sng" algn="ctr">
            <a:solidFill>
              <a:schemeClr val="accent3">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29" name="图表 28"/>
          <p:cNvGraphicFramePr/>
          <p:nvPr/>
        </p:nvGraphicFramePr>
        <p:xfrm>
          <a:off x="1002030" y="1203325"/>
          <a:ext cx="10392410" cy="4391660"/>
        </p:xfrm>
        <a:graphic>
          <a:graphicData uri="http://schemas.openxmlformats.org/drawingml/2006/chart">
            <c:chart xmlns:c="http://schemas.openxmlformats.org/drawingml/2006/chart" xmlns:r="http://schemas.openxmlformats.org/officeDocument/2006/relationships" r:id="rId1"/>
          </a:graphicData>
        </a:graphic>
      </p:graphicFrame>
      <p:sp>
        <p:nvSpPr>
          <p:cNvPr id="55" name="TextBox 54"/>
          <p:cNvSpPr txBox="1"/>
          <p:nvPr/>
        </p:nvSpPr>
        <p:spPr>
          <a:xfrm>
            <a:off x="697865" y="323850"/>
            <a:ext cx="2916555"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zh-CN" b="1" dirty="0" smtClean="0">
                <a:solidFill>
                  <a:schemeClr val="accent1"/>
                </a:solidFill>
                <a:latin typeface="微软雅黑" panose="020B0503020204020204" pitchFamily="34" charset="-122"/>
                <a:ea typeface="微软雅黑" panose="020B0503020204020204" pitchFamily="34" charset="-122"/>
              </a:rPr>
              <a:t>老客流量递增</a:t>
            </a:r>
            <a:endParaRPr lang="zh-CN" b="1" dirty="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30" name="文本框 29"/>
          <p:cNvSpPr txBox="1"/>
          <p:nvPr/>
        </p:nvSpPr>
        <p:spPr>
          <a:xfrm>
            <a:off x="3743960" y="1611630"/>
            <a:ext cx="5104130" cy="243840"/>
          </a:xfrm>
          <a:prstGeom prst="rect">
            <a:avLst/>
          </a:prstGeom>
          <a:noFill/>
        </p:spPr>
        <p:txBody>
          <a:bodyPr wrap="square" rtlCol="0">
            <a:spAutoFit/>
          </a:bodyPr>
          <a:p>
            <a:r>
              <a:rPr lang="zh-CN" altLang="en-US" sz="1000">
                <a:solidFill>
                  <a:schemeClr val="accent2">
                    <a:lumMod val="50000"/>
                  </a:schemeClr>
                </a:solidFill>
              </a:rPr>
              <a:t>销售额：1000万/年     客单价：100元</a:t>
            </a:r>
            <a:r>
              <a:rPr lang="zh-CN" altLang="en-US" sz="1000">
                <a:solidFill>
                  <a:schemeClr val="accent2">
                    <a:lumMod val="50000"/>
                  </a:schemeClr>
                </a:solidFill>
                <a:sym typeface="+mn-ea"/>
              </a:rPr>
              <a:t>     </a:t>
            </a:r>
            <a:r>
              <a:rPr lang="zh-CN" altLang="en-US" sz="1000">
                <a:solidFill>
                  <a:schemeClr val="accent2">
                    <a:lumMod val="50000"/>
                  </a:schemeClr>
                </a:solidFill>
              </a:rPr>
              <a:t>吸粉率：30%</a:t>
            </a:r>
            <a:r>
              <a:rPr lang="zh-CN" altLang="en-US" sz="1000">
                <a:solidFill>
                  <a:schemeClr val="accent2">
                    <a:lumMod val="50000"/>
                  </a:schemeClr>
                </a:solidFill>
                <a:sym typeface="+mn-ea"/>
              </a:rPr>
              <a:t>     </a:t>
            </a:r>
            <a:r>
              <a:rPr lang="zh-CN" altLang="en-US" sz="1000">
                <a:solidFill>
                  <a:schemeClr val="accent2">
                    <a:lumMod val="50000"/>
                  </a:schemeClr>
                </a:solidFill>
              </a:rPr>
              <a:t>打开率：10%</a:t>
            </a:r>
            <a:r>
              <a:rPr lang="zh-CN" altLang="en-US" sz="1000">
                <a:solidFill>
                  <a:schemeClr val="accent2">
                    <a:lumMod val="50000"/>
                  </a:schemeClr>
                </a:solidFill>
                <a:sym typeface="+mn-ea"/>
              </a:rPr>
              <a:t>     </a:t>
            </a:r>
            <a:r>
              <a:rPr lang="zh-CN" altLang="en-US" sz="1000">
                <a:solidFill>
                  <a:schemeClr val="accent2">
                    <a:lumMod val="50000"/>
                  </a:schemeClr>
                </a:solidFill>
              </a:rPr>
              <a:t>转化率：5%</a:t>
            </a:r>
            <a:endParaRPr lang="zh-CN" altLang="en-US" sz="1000">
              <a:solidFill>
                <a:schemeClr val="accent2">
                  <a:lumMod val="50000"/>
                </a:schemeClr>
              </a:solidFill>
            </a:endParaRPr>
          </a:p>
        </p:txBody>
      </p:sp>
      <p:sp>
        <p:nvSpPr>
          <p:cNvPr id="31" name="文本框 30"/>
          <p:cNvSpPr txBox="1"/>
          <p:nvPr/>
        </p:nvSpPr>
        <p:spPr>
          <a:xfrm>
            <a:off x="1788795" y="5842635"/>
            <a:ext cx="9015095" cy="688340"/>
          </a:xfrm>
          <a:prstGeom prst="rect">
            <a:avLst/>
          </a:prstGeom>
          <a:noFill/>
        </p:spPr>
        <p:txBody>
          <a:bodyPr wrap="square" rtlCol="0">
            <a:spAutoFit/>
          </a:bodyPr>
          <a:p>
            <a:pPr>
              <a:lnSpc>
                <a:spcPct val="140000"/>
              </a:lnSpc>
            </a:pPr>
            <a:r>
              <a:rPr lang="zh-CN" sz="1400">
                <a:solidFill>
                  <a:schemeClr val="accent1"/>
                </a:solidFill>
                <a:latin typeface="微软雅黑" panose="020B0503020204020204" pitchFamily="34" charset="-122"/>
                <a:ea typeface="微软雅黑" panose="020B0503020204020204" pitchFamily="34" charset="-122"/>
              </a:rPr>
              <a:t>所有计算模型按照我们最低的标准来计算，第一年老客流量新增</a:t>
            </a:r>
            <a:r>
              <a:rPr lang="en-US" altLang="zh-CN" sz="1400">
                <a:solidFill>
                  <a:schemeClr val="accent1"/>
                </a:solidFill>
                <a:latin typeface="微软雅黑" panose="020B0503020204020204" pitchFamily="34" charset="-122"/>
                <a:ea typeface="微软雅黑" panose="020B0503020204020204" pitchFamily="34" charset="-122"/>
              </a:rPr>
              <a:t>:7.8</a:t>
            </a:r>
            <a:r>
              <a:rPr lang="zh-CN" altLang="en-US" sz="1400">
                <a:solidFill>
                  <a:schemeClr val="accent1"/>
                </a:solidFill>
                <a:latin typeface="微软雅黑" panose="020B0503020204020204" pitchFamily="34" charset="-122"/>
                <a:ea typeface="微软雅黑" panose="020B0503020204020204" pitchFamily="34" charset="-122"/>
              </a:rPr>
              <a:t>万</a:t>
            </a:r>
            <a:r>
              <a:rPr lang="en-US" altLang="zh-CN" sz="1400">
                <a:solidFill>
                  <a:schemeClr val="accent1"/>
                </a:solidFill>
                <a:latin typeface="微软雅黑" panose="020B0503020204020204" pitchFamily="34" charset="-122"/>
                <a:ea typeface="微软雅黑" panose="020B0503020204020204" pitchFamily="34" charset="-122"/>
              </a:rPr>
              <a:t>UV</a:t>
            </a:r>
            <a:r>
              <a:rPr lang="zh-CN" altLang="en-US" sz="1400">
                <a:solidFill>
                  <a:schemeClr val="accent1"/>
                </a:solidFill>
                <a:latin typeface="微软雅黑" panose="020B0503020204020204" pitchFamily="34" charset="-122"/>
                <a:ea typeface="微软雅黑" panose="020B0503020204020204" pitchFamily="34" charset="-122"/>
              </a:rPr>
              <a:t>，粉丝新增</a:t>
            </a:r>
            <a:r>
              <a:rPr lang="en-US" altLang="zh-CN" sz="1400">
                <a:solidFill>
                  <a:schemeClr val="accent1"/>
                </a:solidFill>
                <a:latin typeface="微软雅黑" panose="020B0503020204020204" pitchFamily="34" charset="-122"/>
                <a:ea typeface="微软雅黑" panose="020B0503020204020204" pitchFamily="34" charset="-122"/>
              </a:rPr>
              <a:t>3</a:t>
            </a:r>
            <a:r>
              <a:rPr lang="zh-CN" altLang="en-US" sz="1400">
                <a:solidFill>
                  <a:schemeClr val="accent1"/>
                </a:solidFill>
                <a:latin typeface="微软雅黑" panose="020B0503020204020204" pitchFamily="34" charset="-122"/>
                <a:ea typeface="微软雅黑" panose="020B0503020204020204" pitchFamily="34" charset="-122"/>
              </a:rPr>
              <a:t>万、销售额老客累计增加</a:t>
            </a:r>
            <a:r>
              <a:rPr lang="en-US" altLang="zh-CN" sz="1400">
                <a:solidFill>
                  <a:schemeClr val="accent1"/>
                </a:solidFill>
                <a:latin typeface="微软雅黑" panose="020B0503020204020204" pitchFamily="34" charset="-122"/>
                <a:ea typeface="微软雅黑" panose="020B0503020204020204" pitchFamily="34" charset="-122"/>
              </a:rPr>
              <a:t>39</a:t>
            </a:r>
            <a:r>
              <a:rPr lang="zh-CN" altLang="en-US" sz="1400">
                <a:solidFill>
                  <a:schemeClr val="accent1"/>
                </a:solidFill>
                <a:latin typeface="微软雅黑" panose="020B0503020204020204" pitchFamily="34" charset="-122"/>
                <a:ea typeface="微软雅黑" panose="020B0503020204020204" pitchFamily="34" charset="-122"/>
              </a:rPr>
              <a:t>万元，每月的增长至少在</a:t>
            </a:r>
            <a:r>
              <a:rPr lang="en-US" altLang="zh-CN" sz="1400">
                <a:solidFill>
                  <a:schemeClr val="accent1"/>
                </a:solidFill>
                <a:latin typeface="微软雅黑" panose="020B0503020204020204" pitchFamily="34" charset="-122"/>
                <a:ea typeface="微软雅黑" panose="020B0503020204020204" pitchFamily="34" charset="-122"/>
              </a:rPr>
              <a:t>10%</a:t>
            </a:r>
            <a:r>
              <a:rPr lang="zh-CN" altLang="en-US" sz="1400">
                <a:solidFill>
                  <a:schemeClr val="accent1"/>
                </a:solidFill>
                <a:latin typeface="微软雅黑" panose="020B0503020204020204" pitchFamily="34" charset="-122"/>
                <a:ea typeface="微软雅黑" panose="020B0503020204020204" pitchFamily="34" charset="-122"/>
              </a:rPr>
              <a:t>以上，只要粉丝在增长，</a:t>
            </a:r>
            <a:r>
              <a:rPr lang="en-US" altLang="zh-CN" sz="1400">
                <a:solidFill>
                  <a:schemeClr val="accent1"/>
                </a:solidFill>
                <a:latin typeface="微软雅黑" panose="020B0503020204020204" pitchFamily="34" charset="-122"/>
                <a:ea typeface="微软雅黑" panose="020B0503020204020204" pitchFamily="34" charset="-122"/>
              </a:rPr>
              <a:t>UV/</a:t>
            </a:r>
            <a:r>
              <a:rPr lang="zh-CN" altLang="en-US" sz="1400">
                <a:solidFill>
                  <a:schemeClr val="accent1"/>
                </a:solidFill>
                <a:latin typeface="微软雅黑" panose="020B0503020204020204" pitchFamily="34" charset="-122"/>
                <a:ea typeface="微软雅黑" panose="020B0503020204020204" pitchFamily="34" charset="-122"/>
              </a:rPr>
              <a:t>销售额肯定是增长。</a:t>
            </a:r>
            <a:endParaRPr lang="zh-CN" altLang="en-US" sz="14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697781" y="323945"/>
            <a:ext cx="2088232" cy="613410"/>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anose="03000509000000000000" pitchFamily="65" charset="-122"/>
                <a:ea typeface="方正卡通简体" panose="03000509000000000000" pitchFamily="65" charset="-122"/>
              </a:defRPr>
            </a:lvl1pPr>
          </a:lstStyle>
          <a:p>
            <a:r>
              <a:rPr lang="en-US" altLang="zh-CN" b="1" dirty="0" smtClean="0">
                <a:solidFill>
                  <a:schemeClr val="accent1"/>
                </a:solidFill>
                <a:latin typeface="微软雅黑" panose="020B0503020204020204" pitchFamily="34" charset="-122"/>
                <a:ea typeface="微软雅黑" panose="020B0503020204020204" pitchFamily="34" charset="-122"/>
              </a:rPr>
              <a:t>VIP</a:t>
            </a:r>
            <a:r>
              <a:rPr lang="zh-CN" altLang="en-US" b="1" dirty="0" smtClean="0">
                <a:solidFill>
                  <a:schemeClr val="accent1"/>
                </a:solidFill>
                <a:latin typeface="微软雅黑" panose="020B0503020204020204" pitchFamily="34" charset="-122"/>
                <a:ea typeface="微软雅黑" panose="020B0503020204020204" pitchFamily="34" charset="-122"/>
              </a:rPr>
              <a:t>客服</a:t>
            </a:r>
            <a:endParaRPr lang="zh-CN" altLang="en-US" b="1" dirty="0" smtClean="0">
              <a:solidFill>
                <a:schemeClr val="accent1"/>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269690" y="268013"/>
            <a:ext cx="262718"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441542" y="441842"/>
            <a:ext cx="262718" cy="26864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65739" y="623572"/>
            <a:ext cx="260742" cy="266670"/>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23" name="Freeform 6"/>
          <p:cNvSpPr>
            <a:spLocks noChangeAspect="1"/>
          </p:cNvSpPr>
          <p:nvPr/>
        </p:nvSpPr>
        <p:spPr bwMode="auto">
          <a:xfrm>
            <a:off x="8952865" y="2694940"/>
            <a:ext cx="754380" cy="756920"/>
          </a:xfrm>
          <a:custGeom>
            <a:avLst/>
            <a:gdLst>
              <a:gd name="T0" fmla="*/ 211 w 1202"/>
              <a:gd name="T1" fmla="*/ 0 h 1201"/>
              <a:gd name="T2" fmla="*/ 992 w 1202"/>
              <a:gd name="T3" fmla="*/ 0 h 1201"/>
              <a:gd name="T4" fmla="*/ 1202 w 1202"/>
              <a:gd name="T5" fmla="*/ 210 h 1201"/>
              <a:gd name="T6" fmla="*/ 1202 w 1202"/>
              <a:gd name="T7" fmla="*/ 992 h 1201"/>
              <a:gd name="T8" fmla="*/ 992 w 1202"/>
              <a:gd name="T9" fmla="*/ 1201 h 1201"/>
              <a:gd name="T10" fmla="*/ 211 w 1202"/>
              <a:gd name="T11" fmla="*/ 1201 h 1201"/>
              <a:gd name="T12" fmla="*/ 0 w 1202"/>
              <a:gd name="T13" fmla="*/ 992 h 1201"/>
              <a:gd name="T14" fmla="*/ 0 w 1202"/>
              <a:gd name="T15" fmla="*/ 210 h 1201"/>
              <a:gd name="T16" fmla="*/ 211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1" y="0"/>
                </a:moveTo>
                <a:lnTo>
                  <a:pt x="992" y="0"/>
                </a:lnTo>
                <a:cubicBezTo>
                  <a:pt x="1107" y="0"/>
                  <a:pt x="1202" y="94"/>
                  <a:pt x="1202" y="210"/>
                </a:cubicBezTo>
                <a:lnTo>
                  <a:pt x="1202" y="992"/>
                </a:lnTo>
                <a:cubicBezTo>
                  <a:pt x="1202" y="1107"/>
                  <a:pt x="1107" y="1201"/>
                  <a:pt x="992" y="1201"/>
                </a:cubicBezTo>
                <a:lnTo>
                  <a:pt x="211" y="1201"/>
                </a:lnTo>
                <a:cubicBezTo>
                  <a:pt x="95" y="1201"/>
                  <a:pt x="0" y="1107"/>
                  <a:pt x="0" y="992"/>
                </a:cubicBezTo>
                <a:lnTo>
                  <a:pt x="0" y="210"/>
                </a:lnTo>
                <a:cubicBezTo>
                  <a:pt x="0" y="94"/>
                  <a:pt x="95" y="0"/>
                  <a:pt x="211" y="0"/>
                </a:cubicBezTo>
                <a:close/>
              </a:path>
            </a:pathLst>
          </a:custGeom>
          <a:solidFill>
            <a:srgbClr val="009144"/>
          </a:solidFill>
          <a:ln w="9525">
            <a:noFill/>
            <a:round/>
          </a:ln>
        </p:spPr>
        <p:txBody>
          <a:bodyPr vert="horz" wrap="square" lIns="91440" tIns="45720" rIns="91440" bIns="45720" numCol="1" anchor="t" anchorCtr="0" compatLnSpc="1"/>
          <a:lstStyle/>
          <a:p>
            <a:endParaRPr lang="zh-CN" altLang="en-US"/>
          </a:p>
        </p:txBody>
      </p:sp>
      <p:sp>
        <p:nvSpPr>
          <p:cNvPr id="125" name="Freeform 8"/>
          <p:cNvSpPr>
            <a:spLocks noChangeAspect="1"/>
          </p:cNvSpPr>
          <p:nvPr/>
        </p:nvSpPr>
        <p:spPr bwMode="auto">
          <a:xfrm>
            <a:off x="5751195" y="4535170"/>
            <a:ext cx="754380" cy="758190"/>
          </a:xfrm>
          <a:custGeom>
            <a:avLst/>
            <a:gdLst>
              <a:gd name="T0" fmla="*/ 211 w 1202"/>
              <a:gd name="T1" fmla="*/ 0 h 1202"/>
              <a:gd name="T2" fmla="*/ 992 w 1202"/>
              <a:gd name="T3" fmla="*/ 0 h 1202"/>
              <a:gd name="T4" fmla="*/ 1202 w 1202"/>
              <a:gd name="T5" fmla="*/ 210 h 1202"/>
              <a:gd name="T6" fmla="*/ 1202 w 1202"/>
              <a:gd name="T7" fmla="*/ 992 h 1202"/>
              <a:gd name="T8" fmla="*/ 992 w 1202"/>
              <a:gd name="T9" fmla="*/ 1202 h 1202"/>
              <a:gd name="T10" fmla="*/ 211 w 1202"/>
              <a:gd name="T11" fmla="*/ 1202 h 1202"/>
              <a:gd name="T12" fmla="*/ 0 w 1202"/>
              <a:gd name="T13" fmla="*/ 992 h 1202"/>
              <a:gd name="T14" fmla="*/ 0 w 1202"/>
              <a:gd name="T15" fmla="*/ 210 h 1202"/>
              <a:gd name="T16" fmla="*/ 211 w 1202"/>
              <a:gd name="T17" fmla="*/ 0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2">
                <a:moveTo>
                  <a:pt x="211" y="0"/>
                </a:moveTo>
                <a:lnTo>
                  <a:pt x="992" y="0"/>
                </a:lnTo>
                <a:cubicBezTo>
                  <a:pt x="1107" y="0"/>
                  <a:pt x="1202" y="95"/>
                  <a:pt x="1202" y="210"/>
                </a:cubicBezTo>
                <a:lnTo>
                  <a:pt x="1202" y="992"/>
                </a:lnTo>
                <a:cubicBezTo>
                  <a:pt x="1202" y="1108"/>
                  <a:pt x="1107" y="1202"/>
                  <a:pt x="992" y="1202"/>
                </a:cubicBezTo>
                <a:lnTo>
                  <a:pt x="211" y="1202"/>
                </a:lnTo>
                <a:cubicBezTo>
                  <a:pt x="95" y="1202"/>
                  <a:pt x="0" y="1108"/>
                  <a:pt x="0" y="992"/>
                </a:cubicBezTo>
                <a:lnTo>
                  <a:pt x="0" y="210"/>
                </a:lnTo>
                <a:cubicBezTo>
                  <a:pt x="0" y="95"/>
                  <a:pt x="95" y="0"/>
                  <a:pt x="211" y="0"/>
                </a:cubicBezTo>
                <a:close/>
              </a:path>
            </a:pathLst>
          </a:custGeom>
          <a:solidFill>
            <a:schemeClr val="bg2"/>
          </a:solidFill>
          <a:ln w="9525">
            <a:noFill/>
            <a:round/>
          </a:ln>
        </p:spPr>
        <p:txBody>
          <a:bodyPr vert="horz" wrap="square" lIns="91440" tIns="45720" rIns="91440" bIns="45720" numCol="1" anchor="t" anchorCtr="0" compatLnSpc="1"/>
          <a:lstStyle/>
          <a:p>
            <a:endParaRPr lang="zh-CN" altLang="en-US"/>
          </a:p>
        </p:txBody>
      </p:sp>
      <p:sp>
        <p:nvSpPr>
          <p:cNvPr id="127" name="Freeform 10"/>
          <p:cNvSpPr>
            <a:spLocks noChangeAspect="1"/>
          </p:cNvSpPr>
          <p:nvPr/>
        </p:nvSpPr>
        <p:spPr bwMode="auto">
          <a:xfrm>
            <a:off x="5760720" y="927735"/>
            <a:ext cx="754380" cy="756920"/>
          </a:xfrm>
          <a:custGeom>
            <a:avLst/>
            <a:gdLst>
              <a:gd name="T0" fmla="*/ 210 w 1202"/>
              <a:gd name="T1" fmla="*/ 0 h 1201"/>
              <a:gd name="T2" fmla="*/ 991 w 1202"/>
              <a:gd name="T3" fmla="*/ 0 h 1201"/>
              <a:gd name="T4" fmla="*/ 1202 w 1202"/>
              <a:gd name="T5" fmla="*/ 210 h 1201"/>
              <a:gd name="T6" fmla="*/ 1202 w 1202"/>
              <a:gd name="T7" fmla="*/ 992 h 1201"/>
              <a:gd name="T8" fmla="*/ 991 w 1202"/>
              <a:gd name="T9" fmla="*/ 1201 h 1201"/>
              <a:gd name="T10" fmla="*/ 210 w 1202"/>
              <a:gd name="T11" fmla="*/ 1201 h 1201"/>
              <a:gd name="T12" fmla="*/ 0 w 1202"/>
              <a:gd name="T13" fmla="*/ 992 h 1201"/>
              <a:gd name="T14" fmla="*/ 0 w 1202"/>
              <a:gd name="T15" fmla="*/ 210 h 1201"/>
              <a:gd name="T16" fmla="*/ 210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0" y="0"/>
                </a:moveTo>
                <a:lnTo>
                  <a:pt x="991" y="0"/>
                </a:lnTo>
                <a:cubicBezTo>
                  <a:pt x="1107" y="0"/>
                  <a:pt x="1202" y="94"/>
                  <a:pt x="1202" y="210"/>
                </a:cubicBezTo>
                <a:lnTo>
                  <a:pt x="1202" y="992"/>
                </a:lnTo>
                <a:cubicBezTo>
                  <a:pt x="1202" y="1107"/>
                  <a:pt x="1107" y="1201"/>
                  <a:pt x="991" y="1201"/>
                </a:cubicBezTo>
                <a:lnTo>
                  <a:pt x="210" y="1201"/>
                </a:lnTo>
                <a:cubicBezTo>
                  <a:pt x="95" y="1201"/>
                  <a:pt x="0" y="1107"/>
                  <a:pt x="0" y="992"/>
                </a:cubicBezTo>
                <a:lnTo>
                  <a:pt x="0" y="210"/>
                </a:lnTo>
                <a:cubicBezTo>
                  <a:pt x="0" y="94"/>
                  <a:pt x="95" y="0"/>
                  <a:pt x="210" y="0"/>
                </a:cubicBezTo>
                <a:close/>
              </a:path>
            </a:pathLst>
          </a:custGeom>
          <a:solidFill>
            <a:schemeClr val="tx2"/>
          </a:solidFill>
          <a:ln w="9525">
            <a:noFill/>
            <a:round/>
          </a:ln>
        </p:spPr>
        <p:txBody>
          <a:bodyPr vert="horz" wrap="square" lIns="91440" tIns="45720" rIns="91440" bIns="45720" numCol="1" anchor="t" anchorCtr="0" compatLnSpc="1"/>
          <a:lstStyle/>
          <a:p>
            <a:endParaRPr lang="zh-CN" altLang="en-US"/>
          </a:p>
        </p:txBody>
      </p:sp>
      <p:sp>
        <p:nvSpPr>
          <p:cNvPr id="129" name="Freeform 12"/>
          <p:cNvSpPr>
            <a:spLocks noChangeAspect="1"/>
          </p:cNvSpPr>
          <p:nvPr/>
        </p:nvSpPr>
        <p:spPr bwMode="auto">
          <a:xfrm>
            <a:off x="2324735" y="2704465"/>
            <a:ext cx="754380" cy="756920"/>
          </a:xfrm>
          <a:custGeom>
            <a:avLst/>
            <a:gdLst>
              <a:gd name="T0" fmla="*/ 210 w 1202"/>
              <a:gd name="T1" fmla="*/ 0 h 1201"/>
              <a:gd name="T2" fmla="*/ 991 w 1202"/>
              <a:gd name="T3" fmla="*/ 0 h 1201"/>
              <a:gd name="T4" fmla="*/ 1202 w 1202"/>
              <a:gd name="T5" fmla="*/ 210 h 1201"/>
              <a:gd name="T6" fmla="*/ 1202 w 1202"/>
              <a:gd name="T7" fmla="*/ 992 h 1201"/>
              <a:gd name="T8" fmla="*/ 991 w 1202"/>
              <a:gd name="T9" fmla="*/ 1201 h 1201"/>
              <a:gd name="T10" fmla="*/ 210 w 1202"/>
              <a:gd name="T11" fmla="*/ 1201 h 1201"/>
              <a:gd name="T12" fmla="*/ 0 w 1202"/>
              <a:gd name="T13" fmla="*/ 992 h 1201"/>
              <a:gd name="T14" fmla="*/ 0 w 1202"/>
              <a:gd name="T15" fmla="*/ 210 h 1201"/>
              <a:gd name="T16" fmla="*/ 210 w 1202"/>
              <a:gd name="T17" fmla="*/ 0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2" h="1201">
                <a:moveTo>
                  <a:pt x="210" y="0"/>
                </a:moveTo>
                <a:lnTo>
                  <a:pt x="991" y="0"/>
                </a:lnTo>
                <a:cubicBezTo>
                  <a:pt x="1107" y="0"/>
                  <a:pt x="1202" y="94"/>
                  <a:pt x="1202" y="210"/>
                </a:cubicBezTo>
                <a:lnTo>
                  <a:pt x="1202" y="992"/>
                </a:lnTo>
                <a:cubicBezTo>
                  <a:pt x="1202" y="1107"/>
                  <a:pt x="1107" y="1201"/>
                  <a:pt x="991" y="1201"/>
                </a:cubicBezTo>
                <a:lnTo>
                  <a:pt x="210" y="1201"/>
                </a:lnTo>
                <a:cubicBezTo>
                  <a:pt x="95" y="1201"/>
                  <a:pt x="0" y="1107"/>
                  <a:pt x="0" y="992"/>
                </a:cubicBezTo>
                <a:lnTo>
                  <a:pt x="0" y="210"/>
                </a:lnTo>
                <a:cubicBezTo>
                  <a:pt x="0" y="94"/>
                  <a:pt x="95" y="0"/>
                  <a:pt x="210" y="0"/>
                </a:cubicBezTo>
                <a:close/>
              </a:path>
            </a:pathLst>
          </a:custGeom>
          <a:solidFill>
            <a:schemeClr val="tx1"/>
          </a:solidFill>
          <a:ln w="9525">
            <a:noFill/>
            <a:round/>
          </a:ln>
        </p:spPr>
        <p:txBody>
          <a:bodyPr vert="horz" wrap="square" lIns="91440" tIns="45720" rIns="91440" bIns="45720" numCol="1" anchor="t" anchorCtr="0" compatLnSpc="1"/>
          <a:lstStyle/>
          <a:p>
            <a:endParaRPr lang="zh-CN" altLang="en-US"/>
          </a:p>
        </p:txBody>
      </p:sp>
      <p:sp>
        <p:nvSpPr>
          <p:cNvPr id="131" name="Freeform 14"/>
          <p:cNvSpPr/>
          <p:nvPr/>
        </p:nvSpPr>
        <p:spPr bwMode="auto">
          <a:xfrm>
            <a:off x="2696845" y="1285240"/>
            <a:ext cx="3054350" cy="1390650"/>
          </a:xfrm>
          <a:custGeom>
            <a:avLst/>
            <a:gdLst>
              <a:gd name="T0" fmla="*/ 0 w 5259"/>
              <a:gd name="T1" fmla="*/ 2385 h 2385"/>
              <a:gd name="T2" fmla="*/ 2446 w 5259"/>
              <a:gd name="T3" fmla="*/ 0 h 2385"/>
              <a:gd name="T4" fmla="*/ 5259 w 5259"/>
              <a:gd name="T5" fmla="*/ 0 h 2385"/>
            </a:gdLst>
            <a:ahLst/>
            <a:cxnLst>
              <a:cxn ang="0">
                <a:pos x="T0" y="T1"/>
              </a:cxn>
              <a:cxn ang="0">
                <a:pos x="T2" y="T3"/>
              </a:cxn>
              <a:cxn ang="0">
                <a:pos x="T4" y="T5"/>
              </a:cxn>
            </a:cxnLst>
            <a:rect l="0" t="0" r="r" b="b"/>
            <a:pathLst>
              <a:path w="5259" h="2385">
                <a:moveTo>
                  <a:pt x="0" y="2385"/>
                </a:moveTo>
                <a:cubicBezTo>
                  <a:pt x="33" y="1068"/>
                  <a:pt x="1121" y="0"/>
                  <a:pt x="2446" y="0"/>
                </a:cubicBezTo>
                <a:lnTo>
                  <a:pt x="5259" y="0"/>
                </a:ln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2" name="Freeform 15"/>
          <p:cNvSpPr/>
          <p:nvPr/>
        </p:nvSpPr>
        <p:spPr bwMode="auto">
          <a:xfrm>
            <a:off x="2696845" y="3500120"/>
            <a:ext cx="3054350" cy="1407795"/>
          </a:xfrm>
          <a:custGeom>
            <a:avLst/>
            <a:gdLst>
              <a:gd name="T0" fmla="*/ 5259 w 5259"/>
              <a:gd name="T1" fmla="*/ 2416 h 2416"/>
              <a:gd name="T2" fmla="*/ 2446 w 5259"/>
              <a:gd name="T3" fmla="*/ 2416 h 2416"/>
              <a:gd name="T4" fmla="*/ 0 w 5259"/>
              <a:gd name="T5" fmla="*/ 0 h 2416"/>
            </a:gdLst>
            <a:ahLst/>
            <a:cxnLst>
              <a:cxn ang="0">
                <a:pos x="T0" y="T1"/>
              </a:cxn>
              <a:cxn ang="0">
                <a:pos x="T2" y="T3"/>
              </a:cxn>
              <a:cxn ang="0">
                <a:pos x="T4" y="T5"/>
              </a:cxn>
            </a:cxnLst>
            <a:rect l="0" t="0" r="r" b="b"/>
            <a:pathLst>
              <a:path w="5259" h="2416">
                <a:moveTo>
                  <a:pt x="5259" y="2416"/>
                </a:moveTo>
                <a:lnTo>
                  <a:pt x="2446" y="2416"/>
                </a:lnTo>
                <a:cubicBezTo>
                  <a:pt x="1111" y="2416"/>
                  <a:pt x="17" y="1331"/>
                  <a:pt x="0" y="0"/>
                </a:cubicBez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3" name="Freeform 16"/>
          <p:cNvSpPr/>
          <p:nvPr/>
        </p:nvSpPr>
        <p:spPr bwMode="auto">
          <a:xfrm>
            <a:off x="6505575" y="3498850"/>
            <a:ext cx="2822575" cy="1407795"/>
          </a:xfrm>
          <a:custGeom>
            <a:avLst/>
            <a:gdLst>
              <a:gd name="T0" fmla="*/ 4862 w 4862"/>
              <a:gd name="T1" fmla="*/ 0 h 2416"/>
              <a:gd name="T2" fmla="*/ 2416 w 4862"/>
              <a:gd name="T3" fmla="*/ 2416 h 2416"/>
              <a:gd name="T4" fmla="*/ 0 w 4862"/>
              <a:gd name="T5" fmla="*/ 2416 h 2416"/>
            </a:gdLst>
            <a:ahLst/>
            <a:cxnLst>
              <a:cxn ang="0">
                <a:pos x="T0" y="T1"/>
              </a:cxn>
              <a:cxn ang="0">
                <a:pos x="T2" y="T3"/>
              </a:cxn>
              <a:cxn ang="0">
                <a:pos x="T4" y="T5"/>
              </a:cxn>
            </a:cxnLst>
            <a:rect l="0" t="0" r="r" b="b"/>
            <a:pathLst>
              <a:path w="4862" h="2416">
                <a:moveTo>
                  <a:pt x="4862" y="0"/>
                </a:moveTo>
                <a:cubicBezTo>
                  <a:pt x="4845" y="1331"/>
                  <a:pt x="3751" y="2416"/>
                  <a:pt x="2416" y="2416"/>
                </a:cubicBezTo>
                <a:lnTo>
                  <a:pt x="0" y="2416"/>
                </a:ln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4" name="Freeform 17"/>
          <p:cNvSpPr/>
          <p:nvPr/>
        </p:nvSpPr>
        <p:spPr bwMode="auto">
          <a:xfrm>
            <a:off x="6505575" y="1276350"/>
            <a:ext cx="2822575" cy="1390650"/>
          </a:xfrm>
          <a:custGeom>
            <a:avLst/>
            <a:gdLst>
              <a:gd name="T0" fmla="*/ 0 w 4861"/>
              <a:gd name="T1" fmla="*/ 0 h 2385"/>
              <a:gd name="T2" fmla="*/ 2416 w 4861"/>
              <a:gd name="T3" fmla="*/ 0 h 2385"/>
              <a:gd name="T4" fmla="*/ 4861 w 4861"/>
              <a:gd name="T5" fmla="*/ 2385 h 2385"/>
            </a:gdLst>
            <a:ahLst/>
            <a:cxnLst>
              <a:cxn ang="0">
                <a:pos x="T0" y="T1"/>
              </a:cxn>
              <a:cxn ang="0">
                <a:pos x="T2" y="T3"/>
              </a:cxn>
              <a:cxn ang="0">
                <a:pos x="T4" y="T5"/>
              </a:cxn>
            </a:cxnLst>
            <a:rect l="0" t="0" r="r" b="b"/>
            <a:pathLst>
              <a:path w="4861" h="2385">
                <a:moveTo>
                  <a:pt x="0" y="0"/>
                </a:moveTo>
                <a:lnTo>
                  <a:pt x="2416" y="0"/>
                </a:lnTo>
                <a:cubicBezTo>
                  <a:pt x="3741" y="0"/>
                  <a:pt x="4829" y="1068"/>
                  <a:pt x="4861" y="2385"/>
                </a:cubicBezTo>
              </a:path>
            </a:pathLst>
          </a:custGeom>
          <a:noFill/>
          <a:ln w="12700" cap="flat">
            <a:solidFill>
              <a:srgbClr val="24211D"/>
            </a:solidFill>
            <a:prstDash val="solid"/>
            <a:miter lim="800000"/>
            <a:headEnd type="triangl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7" name="TextBox 100"/>
          <p:cNvSpPr txBox="1"/>
          <p:nvPr/>
        </p:nvSpPr>
        <p:spPr>
          <a:xfrm>
            <a:off x="8943340" y="3080385"/>
            <a:ext cx="865505" cy="352425"/>
          </a:xfrm>
          <a:prstGeom prst="rect">
            <a:avLst/>
          </a:prstGeom>
          <a:noFill/>
        </p:spPr>
        <p:txBody>
          <a:bodyPr wrap="square" rtlCol="0">
            <a:spAutoFit/>
          </a:bodyPr>
          <a:lstStyle/>
          <a:p>
            <a:r>
              <a:rPr lang="zh-CN" altLang="en-US" sz="1600" b="1" dirty="0">
                <a:solidFill>
                  <a:schemeClr val="accent2"/>
                </a:solidFill>
                <a:latin typeface="+mj-ea"/>
                <a:ea typeface="+mj-ea"/>
              </a:rPr>
              <a:t>服务号</a:t>
            </a:r>
            <a:endParaRPr lang="zh-CN" altLang="en-US" sz="1600" b="1" dirty="0">
              <a:solidFill>
                <a:schemeClr val="accent2"/>
              </a:solidFill>
              <a:latin typeface="+mj-ea"/>
              <a:ea typeface="+mj-ea"/>
            </a:endParaRPr>
          </a:p>
        </p:txBody>
      </p:sp>
      <p:sp>
        <p:nvSpPr>
          <p:cNvPr id="2" name="TextBox 100"/>
          <p:cNvSpPr txBox="1"/>
          <p:nvPr/>
        </p:nvSpPr>
        <p:spPr>
          <a:xfrm>
            <a:off x="5833745" y="4906645"/>
            <a:ext cx="608330" cy="352425"/>
          </a:xfrm>
          <a:prstGeom prst="rect">
            <a:avLst/>
          </a:prstGeom>
          <a:noFill/>
        </p:spPr>
        <p:txBody>
          <a:bodyPr wrap="square" rtlCol="0">
            <a:spAutoFit/>
          </a:bodyPr>
          <a:p>
            <a:r>
              <a:rPr lang="zh-CN" altLang="en-US" sz="1600" b="1" dirty="0" smtClean="0">
                <a:solidFill>
                  <a:schemeClr val="accent2"/>
                </a:solidFill>
                <a:latin typeface="+mj-ea"/>
                <a:ea typeface="+mj-ea"/>
              </a:rPr>
              <a:t>买家</a:t>
            </a:r>
            <a:endParaRPr lang="zh-CN" altLang="en-US" sz="1600" b="1" dirty="0">
              <a:solidFill>
                <a:schemeClr val="accent2"/>
              </a:solidFill>
              <a:latin typeface="+mj-ea"/>
              <a:ea typeface="+mj-ea"/>
            </a:endParaRPr>
          </a:p>
        </p:txBody>
      </p:sp>
      <p:sp>
        <p:nvSpPr>
          <p:cNvPr id="3" name="TextBox 100"/>
          <p:cNvSpPr txBox="1"/>
          <p:nvPr/>
        </p:nvSpPr>
        <p:spPr>
          <a:xfrm>
            <a:off x="5742940" y="1323340"/>
            <a:ext cx="802005" cy="352425"/>
          </a:xfrm>
          <a:prstGeom prst="rect">
            <a:avLst/>
          </a:prstGeom>
          <a:noFill/>
        </p:spPr>
        <p:txBody>
          <a:bodyPr wrap="square" rtlCol="0">
            <a:spAutoFit/>
          </a:bodyPr>
          <a:p>
            <a:pPr algn="ctr"/>
            <a:r>
              <a:rPr lang="en-US" altLang="zh-CN" sz="1600" b="1" dirty="0" smtClean="0">
                <a:solidFill>
                  <a:schemeClr val="accent2"/>
                </a:solidFill>
                <a:latin typeface="+mj-ea"/>
                <a:ea typeface="+mj-ea"/>
              </a:rPr>
              <a:t>V</a:t>
            </a:r>
            <a:r>
              <a:rPr lang="zh-CN" sz="1600" b="1" dirty="0" smtClean="0">
                <a:solidFill>
                  <a:schemeClr val="accent2"/>
                </a:solidFill>
                <a:latin typeface="+mj-ea"/>
                <a:ea typeface="+mj-ea"/>
              </a:rPr>
              <a:t>中心</a:t>
            </a:r>
            <a:endParaRPr lang="zh-CN" sz="1600" b="1" dirty="0" smtClean="0">
              <a:solidFill>
                <a:schemeClr val="accent2"/>
              </a:solidFill>
              <a:latin typeface="+mj-ea"/>
              <a:ea typeface="+mj-ea"/>
            </a:endParaRPr>
          </a:p>
        </p:txBody>
      </p:sp>
      <p:sp>
        <p:nvSpPr>
          <p:cNvPr id="4" name="TextBox 100"/>
          <p:cNvSpPr txBox="1"/>
          <p:nvPr/>
        </p:nvSpPr>
        <p:spPr>
          <a:xfrm>
            <a:off x="2397760" y="3080385"/>
            <a:ext cx="608330" cy="352425"/>
          </a:xfrm>
          <a:prstGeom prst="rect">
            <a:avLst/>
          </a:prstGeom>
          <a:noFill/>
        </p:spPr>
        <p:txBody>
          <a:bodyPr wrap="square" rtlCol="0">
            <a:spAutoFit/>
          </a:bodyPr>
          <a:p>
            <a:r>
              <a:rPr lang="en-US" altLang="zh-CN" sz="1600" b="1" dirty="0">
                <a:solidFill>
                  <a:schemeClr val="accent2"/>
                </a:solidFill>
                <a:latin typeface="+mj-ea"/>
                <a:ea typeface="+mj-ea"/>
              </a:rPr>
              <a:t>VIP</a:t>
            </a:r>
            <a:endParaRPr lang="en-US" altLang="zh-CN" sz="1600" b="1" dirty="0">
              <a:solidFill>
                <a:schemeClr val="accent2"/>
              </a:solidFill>
              <a:latin typeface="+mj-ea"/>
              <a:ea typeface="+mj-ea"/>
            </a:endParaRPr>
          </a:p>
        </p:txBody>
      </p:sp>
      <p:grpSp>
        <p:nvGrpSpPr>
          <p:cNvPr id="8" name="组合 7"/>
          <p:cNvGrpSpPr/>
          <p:nvPr/>
        </p:nvGrpSpPr>
        <p:grpSpPr>
          <a:xfrm>
            <a:off x="5215890" y="4323080"/>
            <a:ext cx="1824990" cy="218440"/>
            <a:chOff x="4714875" y="5408613"/>
            <a:chExt cx="3201988" cy="269874"/>
          </a:xfrm>
        </p:grpSpPr>
        <p:sp>
          <p:nvSpPr>
            <p:cNvPr id="9" name="Line 57"/>
            <p:cNvSpPr>
              <a:spLocks noChangeShapeType="1"/>
            </p:cNvSpPr>
            <p:nvPr/>
          </p:nvSpPr>
          <p:spPr bwMode="auto">
            <a:xfrm flipH="1">
              <a:off x="4714875" y="55245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0" name="Line 58"/>
            <p:cNvSpPr>
              <a:spLocks noChangeShapeType="1"/>
            </p:cNvSpPr>
            <p:nvPr/>
          </p:nvSpPr>
          <p:spPr bwMode="auto">
            <a:xfrm flipV="1">
              <a:off x="4722813"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1" name="Line 59"/>
            <p:cNvSpPr>
              <a:spLocks noChangeShapeType="1"/>
            </p:cNvSpPr>
            <p:nvPr/>
          </p:nvSpPr>
          <p:spPr bwMode="auto">
            <a:xfrm flipV="1">
              <a:off x="7912100"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12" name="Line 60"/>
            <p:cNvSpPr>
              <a:spLocks noChangeShapeType="1"/>
            </p:cNvSpPr>
            <p:nvPr/>
          </p:nvSpPr>
          <p:spPr bwMode="auto">
            <a:xfrm flipV="1">
              <a:off x="6310313" y="5416550"/>
              <a:ext cx="0" cy="26193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17" name="Freeform 36"/>
          <p:cNvSpPr/>
          <p:nvPr/>
        </p:nvSpPr>
        <p:spPr bwMode="auto">
          <a:xfrm>
            <a:off x="4808855" y="407924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6" name="Freeform 36"/>
          <p:cNvSpPr/>
          <p:nvPr/>
        </p:nvSpPr>
        <p:spPr bwMode="auto">
          <a:xfrm>
            <a:off x="5726430" y="408559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7" name="Freeform 36"/>
          <p:cNvSpPr/>
          <p:nvPr/>
        </p:nvSpPr>
        <p:spPr bwMode="auto">
          <a:xfrm>
            <a:off x="6645910" y="407924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38" name="TextBox 91"/>
          <p:cNvSpPr txBox="1"/>
          <p:nvPr/>
        </p:nvSpPr>
        <p:spPr>
          <a:xfrm>
            <a:off x="4894694" y="4054574"/>
            <a:ext cx="640080" cy="287020"/>
          </a:xfrm>
          <a:prstGeom prst="rect">
            <a:avLst/>
          </a:prstGeom>
          <a:noFill/>
        </p:spPr>
        <p:txBody>
          <a:bodyPr wrap="none" rtlCol="0">
            <a:spAutoFit/>
          </a:bodyPr>
          <a:p>
            <a:pPr algn="ctr"/>
            <a:r>
              <a:rPr lang="zh-CN" altLang="en-US" sz="1200" dirty="0" smtClean="0">
                <a:solidFill>
                  <a:schemeClr val="accent2"/>
                </a:solidFill>
                <a:latin typeface="+mj-ea"/>
                <a:ea typeface="+mj-ea"/>
              </a:rPr>
              <a:t>客单价</a:t>
            </a:r>
            <a:endParaRPr lang="zh-CN" altLang="en-US" sz="1200" dirty="0">
              <a:solidFill>
                <a:schemeClr val="accent2"/>
              </a:solidFill>
              <a:latin typeface="+mj-ea"/>
              <a:ea typeface="+mj-ea"/>
            </a:endParaRPr>
          </a:p>
        </p:txBody>
      </p:sp>
      <p:sp>
        <p:nvSpPr>
          <p:cNvPr id="39" name="TextBox 100"/>
          <p:cNvSpPr txBox="1"/>
          <p:nvPr/>
        </p:nvSpPr>
        <p:spPr>
          <a:xfrm>
            <a:off x="2470150" y="2666365"/>
            <a:ext cx="405765" cy="548640"/>
          </a:xfrm>
          <a:prstGeom prst="rect">
            <a:avLst/>
          </a:prstGeom>
          <a:noFill/>
        </p:spPr>
        <p:txBody>
          <a:bodyPr wrap="square" rtlCol="0">
            <a:spAutoFit/>
          </a:bodyPr>
          <a:p>
            <a:r>
              <a:rPr lang="en-US" altLang="zh-CN" sz="2800" b="1" dirty="0">
                <a:solidFill>
                  <a:schemeClr val="accent2"/>
                </a:solidFill>
                <a:latin typeface="+mj-ea"/>
                <a:ea typeface="+mj-ea"/>
              </a:rPr>
              <a:t>4</a:t>
            </a:r>
            <a:endParaRPr lang="en-US" altLang="zh-CN" sz="2800" b="1" dirty="0">
              <a:solidFill>
                <a:schemeClr val="accent2"/>
              </a:solidFill>
              <a:latin typeface="+mj-ea"/>
              <a:ea typeface="+mj-ea"/>
            </a:endParaRPr>
          </a:p>
        </p:txBody>
      </p:sp>
      <p:sp>
        <p:nvSpPr>
          <p:cNvPr id="40" name="TextBox 100"/>
          <p:cNvSpPr txBox="1"/>
          <p:nvPr/>
        </p:nvSpPr>
        <p:spPr>
          <a:xfrm>
            <a:off x="5922010" y="4493895"/>
            <a:ext cx="405765" cy="548640"/>
          </a:xfrm>
          <a:prstGeom prst="rect">
            <a:avLst/>
          </a:prstGeom>
          <a:noFill/>
        </p:spPr>
        <p:txBody>
          <a:bodyPr wrap="square" rtlCol="0">
            <a:spAutoFit/>
          </a:bodyPr>
          <a:p>
            <a:r>
              <a:rPr lang="en-US" altLang="zh-CN" sz="2800" b="1" dirty="0">
                <a:solidFill>
                  <a:schemeClr val="accent2"/>
                </a:solidFill>
                <a:latin typeface="+mj-ea"/>
                <a:ea typeface="+mj-ea"/>
              </a:rPr>
              <a:t>1</a:t>
            </a:r>
            <a:endParaRPr lang="en-US" altLang="zh-CN" sz="2800" b="1" dirty="0">
              <a:solidFill>
                <a:schemeClr val="accent2"/>
              </a:solidFill>
              <a:latin typeface="+mj-ea"/>
              <a:ea typeface="+mj-ea"/>
            </a:endParaRPr>
          </a:p>
        </p:txBody>
      </p:sp>
      <p:sp>
        <p:nvSpPr>
          <p:cNvPr id="41" name="TextBox 100"/>
          <p:cNvSpPr txBox="1"/>
          <p:nvPr/>
        </p:nvSpPr>
        <p:spPr>
          <a:xfrm>
            <a:off x="9127490" y="2675890"/>
            <a:ext cx="405765" cy="548640"/>
          </a:xfrm>
          <a:prstGeom prst="rect">
            <a:avLst/>
          </a:prstGeom>
          <a:noFill/>
        </p:spPr>
        <p:txBody>
          <a:bodyPr wrap="square" rtlCol="0">
            <a:spAutoFit/>
          </a:bodyPr>
          <a:p>
            <a:r>
              <a:rPr lang="en-US" altLang="zh-CN" sz="2800" b="1" dirty="0">
                <a:solidFill>
                  <a:schemeClr val="accent2"/>
                </a:solidFill>
                <a:latin typeface="+mj-ea"/>
                <a:ea typeface="+mj-ea"/>
              </a:rPr>
              <a:t>2</a:t>
            </a:r>
            <a:endParaRPr lang="en-US" altLang="zh-CN" sz="2800" b="1" dirty="0">
              <a:solidFill>
                <a:schemeClr val="accent2"/>
              </a:solidFill>
              <a:latin typeface="+mj-ea"/>
              <a:ea typeface="+mj-ea"/>
            </a:endParaRPr>
          </a:p>
        </p:txBody>
      </p:sp>
      <p:sp>
        <p:nvSpPr>
          <p:cNvPr id="42" name="TextBox 100"/>
          <p:cNvSpPr txBox="1"/>
          <p:nvPr/>
        </p:nvSpPr>
        <p:spPr>
          <a:xfrm>
            <a:off x="5922010" y="927735"/>
            <a:ext cx="405765" cy="548640"/>
          </a:xfrm>
          <a:prstGeom prst="rect">
            <a:avLst/>
          </a:prstGeom>
          <a:noFill/>
        </p:spPr>
        <p:txBody>
          <a:bodyPr wrap="square" rtlCol="0">
            <a:spAutoFit/>
          </a:bodyPr>
          <a:p>
            <a:r>
              <a:rPr lang="en-US" altLang="zh-CN" sz="2800" b="1" dirty="0">
                <a:solidFill>
                  <a:schemeClr val="accent2"/>
                </a:solidFill>
                <a:latin typeface="+mj-ea"/>
                <a:ea typeface="+mj-ea"/>
              </a:rPr>
              <a:t>3</a:t>
            </a:r>
            <a:endParaRPr lang="en-US" altLang="zh-CN" sz="2800" b="1" dirty="0">
              <a:solidFill>
                <a:schemeClr val="accent2"/>
              </a:solidFill>
              <a:latin typeface="+mj-ea"/>
              <a:ea typeface="+mj-ea"/>
            </a:endParaRPr>
          </a:p>
        </p:txBody>
      </p:sp>
      <p:sp>
        <p:nvSpPr>
          <p:cNvPr id="44" name="TextBox 91"/>
          <p:cNvSpPr txBox="1"/>
          <p:nvPr/>
        </p:nvSpPr>
        <p:spPr>
          <a:xfrm>
            <a:off x="5894184" y="4054574"/>
            <a:ext cx="487680" cy="287020"/>
          </a:xfrm>
          <a:prstGeom prst="rect">
            <a:avLst/>
          </a:prstGeom>
          <a:noFill/>
        </p:spPr>
        <p:txBody>
          <a:bodyPr wrap="none" rtlCol="0">
            <a:spAutoFit/>
          </a:bodyPr>
          <a:p>
            <a:pPr algn="ctr"/>
            <a:r>
              <a:rPr lang="zh-CN" altLang="en-US" sz="1200" dirty="0" smtClean="0">
                <a:solidFill>
                  <a:schemeClr val="accent2"/>
                </a:solidFill>
                <a:latin typeface="+mj-ea"/>
                <a:ea typeface="+mj-ea"/>
              </a:rPr>
              <a:t>地域</a:t>
            </a:r>
            <a:endParaRPr lang="zh-CN" altLang="en-US" sz="1200" dirty="0">
              <a:solidFill>
                <a:schemeClr val="accent2"/>
              </a:solidFill>
              <a:latin typeface="+mj-ea"/>
              <a:ea typeface="+mj-ea"/>
            </a:endParaRPr>
          </a:p>
        </p:txBody>
      </p:sp>
      <p:sp>
        <p:nvSpPr>
          <p:cNvPr id="45" name="TextBox 91"/>
          <p:cNvSpPr txBox="1"/>
          <p:nvPr/>
        </p:nvSpPr>
        <p:spPr>
          <a:xfrm>
            <a:off x="6642214" y="4052034"/>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购买时间</a:t>
            </a:r>
            <a:endParaRPr lang="zh-CN" altLang="en-US" sz="1200" dirty="0">
              <a:solidFill>
                <a:schemeClr val="accent2"/>
              </a:solidFill>
              <a:latin typeface="+mj-ea"/>
              <a:ea typeface="+mj-ea"/>
            </a:endParaRPr>
          </a:p>
        </p:txBody>
      </p:sp>
      <p:grpSp>
        <p:nvGrpSpPr>
          <p:cNvPr id="53" name="组合 52"/>
          <p:cNvGrpSpPr/>
          <p:nvPr/>
        </p:nvGrpSpPr>
        <p:grpSpPr>
          <a:xfrm rot="16200000" flipH="1">
            <a:off x="8248015" y="2973705"/>
            <a:ext cx="1211580" cy="218440"/>
            <a:chOff x="4714875" y="5408613"/>
            <a:chExt cx="3201988" cy="269874"/>
          </a:xfrm>
        </p:grpSpPr>
        <p:sp>
          <p:nvSpPr>
            <p:cNvPr id="54" name="Line 57"/>
            <p:cNvSpPr>
              <a:spLocks noChangeShapeType="1"/>
            </p:cNvSpPr>
            <p:nvPr/>
          </p:nvSpPr>
          <p:spPr bwMode="auto">
            <a:xfrm flipH="1">
              <a:off x="4714875" y="55245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56" name="Line 58"/>
            <p:cNvSpPr>
              <a:spLocks noChangeShapeType="1"/>
            </p:cNvSpPr>
            <p:nvPr/>
          </p:nvSpPr>
          <p:spPr bwMode="auto">
            <a:xfrm flipV="1">
              <a:off x="4722813"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57" name="Line 59"/>
            <p:cNvSpPr>
              <a:spLocks noChangeShapeType="1"/>
            </p:cNvSpPr>
            <p:nvPr/>
          </p:nvSpPr>
          <p:spPr bwMode="auto">
            <a:xfrm flipV="1">
              <a:off x="7912100"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58" name="Line 60"/>
            <p:cNvSpPr>
              <a:spLocks noChangeShapeType="1"/>
            </p:cNvSpPr>
            <p:nvPr/>
          </p:nvSpPr>
          <p:spPr bwMode="auto">
            <a:xfrm flipV="1">
              <a:off x="6310313" y="5416550"/>
              <a:ext cx="0" cy="26193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59" name="Freeform 36"/>
          <p:cNvSpPr/>
          <p:nvPr/>
        </p:nvSpPr>
        <p:spPr bwMode="auto">
          <a:xfrm>
            <a:off x="7927340" y="2364105"/>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60" name="TextBox 91"/>
          <p:cNvSpPr txBox="1"/>
          <p:nvPr/>
        </p:nvSpPr>
        <p:spPr>
          <a:xfrm>
            <a:off x="8104619" y="2336899"/>
            <a:ext cx="487680" cy="287020"/>
          </a:xfrm>
          <a:prstGeom prst="rect">
            <a:avLst/>
          </a:prstGeom>
          <a:noFill/>
        </p:spPr>
        <p:txBody>
          <a:bodyPr wrap="none" rtlCol="0">
            <a:spAutoFit/>
          </a:bodyPr>
          <a:p>
            <a:pPr algn="ctr"/>
            <a:r>
              <a:rPr lang="zh-CN" altLang="en-US" sz="1200" dirty="0" smtClean="0">
                <a:solidFill>
                  <a:schemeClr val="accent2"/>
                </a:solidFill>
                <a:latin typeface="+mj-ea"/>
                <a:ea typeface="+mj-ea"/>
              </a:rPr>
              <a:t>分类</a:t>
            </a:r>
            <a:endParaRPr lang="zh-CN" altLang="en-US" sz="1200" dirty="0">
              <a:solidFill>
                <a:schemeClr val="accent2"/>
              </a:solidFill>
              <a:latin typeface="+mj-ea"/>
              <a:ea typeface="+mj-ea"/>
            </a:endParaRPr>
          </a:p>
        </p:txBody>
      </p:sp>
      <p:sp>
        <p:nvSpPr>
          <p:cNvPr id="61" name="Freeform 36"/>
          <p:cNvSpPr/>
          <p:nvPr/>
        </p:nvSpPr>
        <p:spPr bwMode="auto">
          <a:xfrm>
            <a:off x="7927340" y="2961005"/>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62" name="TextBox 91"/>
          <p:cNvSpPr txBox="1"/>
          <p:nvPr/>
        </p:nvSpPr>
        <p:spPr>
          <a:xfrm>
            <a:off x="7876019" y="2933799"/>
            <a:ext cx="944880" cy="287020"/>
          </a:xfrm>
          <a:prstGeom prst="rect">
            <a:avLst/>
          </a:prstGeom>
          <a:noFill/>
        </p:spPr>
        <p:txBody>
          <a:bodyPr wrap="none" rtlCol="0">
            <a:spAutoFit/>
          </a:bodyPr>
          <a:p>
            <a:pPr algn="ctr"/>
            <a:r>
              <a:rPr lang="zh-CN" altLang="en-US" sz="1200" dirty="0" smtClean="0">
                <a:solidFill>
                  <a:schemeClr val="accent2"/>
                </a:solidFill>
                <a:latin typeface="+mj-ea"/>
                <a:ea typeface="+mj-ea"/>
              </a:rPr>
              <a:t>推送二维码</a:t>
            </a:r>
            <a:endParaRPr lang="zh-CN" altLang="en-US" sz="1200" dirty="0">
              <a:solidFill>
                <a:schemeClr val="accent2"/>
              </a:solidFill>
              <a:latin typeface="+mj-ea"/>
              <a:ea typeface="+mj-ea"/>
            </a:endParaRPr>
          </a:p>
        </p:txBody>
      </p:sp>
      <p:sp>
        <p:nvSpPr>
          <p:cNvPr id="63" name="Freeform 36"/>
          <p:cNvSpPr/>
          <p:nvPr/>
        </p:nvSpPr>
        <p:spPr bwMode="auto">
          <a:xfrm>
            <a:off x="7936865" y="356489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64" name="TextBox 91"/>
          <p:cNvSpPr txBox="1"/>
          <p:nvPr/>
        </p:nvSpPr>
        <p:spPr>
          <a:xfrm>
            <a:off x="7950949" y="3543399"/>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发布命令</a:t>
            </a:r>
            <a:endParaRPr lang="zh-CN" altLang="en-US" sz="1200" dirty="0">
              <a:solidFill>
                <a:schemeClr val="accent2"/>
              </a:solidFill>
              <a:latin typeface="+mj-ea"/>
              <a:ea typeface="+mj-ea"/>
            </a:endParaRPr>
          </a:p>
        </p:txBody>
      </p:sp>
      <p:grpSp>
        <p:nvGrpSpPr>
          <p:cNvPr id="65" name="组合 64"/>
          <p:cNvGrpSpPr/>
          <p:nvPr/>
        </p:nvGrpSpPr>
        <p:grpSpPr>
          <a:xfrm flipV="1">
            <a:off x="5225415" y="1684020"/>
            <a:ext cx="1824990" cy="218440"/>
            <a:chOff x="4714875" y="5408613"/>
            <a:chExt cx="3201988" cy="269874"/>
          </a:xfrm>
        </p:grpSpPr>
        <p:sp>
          <p:nvSpPr>
            <p:cNvPr id="66" name="Line 57"/>
            <p:cNvSpPr>
              <a:spLocks noChangeShapeType="1"/>
            </p:cNvSpPr>
            <p:nvPr/>
          </p:nvSpPr>
          <p:spPr bwMode="auto">
            <a:xfrm flipH="1">
              <a:off x="4714875" y="55245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7" name="Line 58"/>
            <p:cNvSpPr>
              <a:spLocks noChangeShapeType="1"/>
            </p:cNvSpPr>
            <p:nvPr/>
          </p:nvSpPr>
          <p:spPr bwMode="auto">
            <a:xfrm flipV="1">
              <a:off x="4722813"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8" name="Line 59"/>
            <p:cNvSpPr>
              <a:spLocks noChangeShapeType="1"/>
            </p:cNvSpPr>
            <p:nvPr/>
          </p:nvSpPr>
          <p:spPr bwMode="auto">
            <a:xfrm flipV="1">
              <a:off x="7912100"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9" name="Line 60"/>
            <p:cNvSpPr>
              <a:spLocks noChangeShapeType="1"/>
            </p:cNvSpPr>
            <p:nvPr/>
          </p:nvSpPr>
          <p:spPr bwMode="auto">
            <a:xfrm flipV="1">
              <a:off x="6310313" y="5416550"/>
              <a:ext cx="0" cy="26193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70" name="Freeform 36"/>
          <p:cNvSpPr/>
          <p:nvPr/>
        </p:nvSpPr>
        <p:spPr bwMode="auto">
          <a:xfrm>
            <a:off x="4803140" y="190246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71" name="Freeform 36"/>
          <p:cNvSpPr/>
          <p:nvPr/>
        </p:nvSpPr>
        <p:spPr bwMode="auto">
          <a:xfrm>
            <a:off x="5726430" y="190246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72" name="Freeform 36"/>
          <p:cNvSpPr/>
          <p:nvPr/>
        </p:nvSpPr>
        <p:spPr bwMode="auto">
          <a:xfrm>
            <a:off x="6636385" y="190246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73" name="TextBox 91"/>
          <p:cNvSpPr txBox="1"/>
          <p:nvPr/>
        </p:nvSpPr>
        <p:spPr>
          <a:xfrm>
            <a:off x="4818494" y="1880969"/>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会员数据</a:t>
            </a:r>
            <a:endParaRPr lang="zh-CN" altLang="en-US" sz="1200" dirty="0">
              <a:solidFill>
                <a:schemeClr val="accent2"/>
              </a:solidFill>
              <a:latin typeface="+mj-ea"/>
              <a:ea typeface="+mj-ea"/>
            </a:endParaRPr>
          </a:p>
        </p:txBody>
      </p:sp>
      <p:sp>
        <p:nvSpPr>
          <p:cNvPr id="74" name="TextBox 91"/>
          <p:cNvSpPr txBox="1"/>
          <p:nvPr/>
        </p:nvSpPr>
        <p:spPr>
          <a:xfrm>
            <a:off x="5729084" y="1880969"/>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素材资料</a:t>
            </a:r>
            <a:endParaRPr lang="zh-CN" altLang="en-US" sz="1200" dirty="0">
              <a:solidFill>
                <a:schemeClr val="accent2"/>
              </a:solidFill>
              <a:latin typeface="+mj-ea"/>
              <a:ea typeface="+mj-ea"/>
            </a:endParaRPr>
          </a:p>
        </p:txBody>
      </p:sp>
      <p:sp>
        <p:nvSpPr>
          <p:cNvPr id="75" name="TextBox 91"/>
          <p:cNvSpPr txBox="1"/>
          <p:nvPr/>
        </p:nvSpPr>
        <p:spPr>
          <a:xfrm>
            <a:off x="6651739" y="1880969"/>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收到资料</a:t>
            </a:r>
            <a:endParaRPr lang="zh-CN" altLang="en-US" sz="1200" dirty="0">
              <a:solidFill>
                <a:schemeClr val="accent2"/>
              </a:solidFill>
              <a:latin typeface="+mj-ea"/>
              <a:ea typeface="+mj-ea"/>
            </a:endParaRPr>
          </a:p>
        </p:txBody>
      </p:sp>
      <p:grpSp>
        <p:nvGrpSpPr>
          <p:cNvPr id="87" name="组合 86"/>
          <p:cNvGrpSpPr/>
          <p:nvPr/>
        </p:nvGrpSpPr>
        <p:grpSpPr>
          <a:xfrm rot="5400000">
            <a:off x="2576830" y="2964180"/>
            <a:ext cx="1211580" cy="218440"/>
            <a:chOff x="4714875" y="5408613"/>
            <a:chExt cx="3201988" cy="269874"/>
          </a:xfrm>
        </p:grpSpPr>
        <p:sp>
          <p:nvSpPr>
            <p:cNvPr id="88" name="Line 57"/>
            <p:cNvSpPr>
              <a:spLocks noChangeShapeType="1"/>
            </p:cNvSpPr>
            <p:nvPr/>
          </p:nvSpPr>
          <p:spPr bwMode="auto">
            <a:xfrm flipH="1">
              <a:off x="4714875" y="5524500"/>
              <a:ext cx="3201988" cy="0"/>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89" name="Line 58"/>
            <p:cNvSpPr>
              <a:spLocks noChangeShapeType="1"/>
            </p:cNvSpPr>
            <p:nvPr/>
          </p:nvSpPr>
          <p:spPr bwMode="auto">
            <a:xfrm flipV="1">
              <a:off x="4722813"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90" name="Line 59"/>
            <p:cNvSpPr>
              <a:spLocks noChangeShapeType="1"/>
            </p:cNvSpPr>
            <p:nvPr/>
          </p:nvSpPr>
          <p:spPr bwMode="auto">
            <a:xfrm flipV="1">
              <a:off x="7912100" y="5408613"/>
              <a:ext cx="0" cy="11588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91" name="Line 60"/>
            <p:cNvSpPr>
              <a:spLocks noChangeShapeType="1"/>
            </p:cNvSpPr>
            <p:nvPr/>
          </p:nvSpPr>
          <p:spPr bwMode="auto">
            <a:xfrm flipV="1">
              <a:off x="6310313" y="5416550"/>
              <a:ext cx="0" cy="261937"/>
            </a:xfrm>
            <a:prstGeom prst="line">
              <a:avLst/>
            </a:prstGeom>
            <a:noFill/>
            <a:ln w="12700" cap="flat">
              <a:solidFill>
                <a:srgbClr val="24211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grpSp>
      <p:sp>
        <p:nvSpPr>
          <p:cNvPr id="92" name="Freeform 36"/>
          <p:cNvSpPr/>
          <p:nvPr/>
        </p:nvSpPr>
        <p:spPr bwMode="auto">
          <a:xfrm>
            <a:off x="3308985" y="2364105"/>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93" name="TextBox 91"/>
          <p:cNvSpPr txBox="1"/>
          <p:nvPr/>
        </p:nvSpPr>
        <p:spPr>
          <a:xfrm>
            <a:off x="3333864" y="2336899"/>
            <a:ext cx="792480" cy="287020"/>
          </a:xfrm>
          <a:prstGeom prst="rect">
            <a:avLst/>
          </a:prstGeom>
          <a:noFill/>
        </p:spPr>
        <p:txBody>
          <a:bodyPr wrap="none" rtlCol="0">
            <a:spAutoFit/>
          </a:bodyPr>
          <a:p>
            <a:pPr algn="ctr"/>
            <a:r>
              <a:rPr lang="zh-CN" altLang="en-US" sz="1200" dirty="0">
                <a:solidFill>
                  <a:schemeClr val="accent2"/>
                </a:solidFill>
                <a:latin typeface="+mj-ea"/>
                <a:ea typeface="+mj-ea"/>
              </a:rPr>
              <a:t>好友群发</a:t>
            </a:r>
            <a:endParaRPr lang="zh-CN" altLang="en-US" sz="1200" dirty="0">
              <a:solidFill>
                <a:schemeClr val="accent2"/>
              </a:solidFill>
              <a:latin typeface="+mj-ea"/>
              <a:ea typeface="+mj-ea"/>
            </a:endParaRPr>
          </a:p>
        </p:txBody>
      </p:sp>
      <p:sp>
        <p:nvSpPr>
          <p:cNvPr id="94" name="Freeform 36"/>
          <p:cNvSpPr/>
          <p:nvPr/>
        </p:nvSpPr>
        <p:spPr bwMode="auto">
          <a:xfrm>
            <a:off x="3308985" y="2961005"/>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95" name="TextBox 91"/>
          <p:cNvSpPr txBox="1"/>
          <p:nvPr/>
        </p:nvSpPr>
        <p:spPr>
          <a:xfrm>
            <a:off x="3410064" y="2933799"/>
            <a:ext cx="640080" cy="287020"/>
          </a:xfrm>
          <a:prstGeom prst="rect">
            <a:avLst/>
          </a:prstGeom>
          <a:noFill/>
        </p:spPr>
        <p:txBody>
          <a:bodyPr wrap="none" rtlCol="0">
            <a:spAutoFit/>
          </a:bodyPr>
          <a:p>
            <a:pPr algn="ctr"/>
            <a:r>
              <a:rPr lang="zh-CN" altLang="en-US" sz="1200" dirty="0" smtClean="0">
                <a:solidFill>
                  <a:schemeClr val="accent2"/>
                </a:solidFill>
                <a:latin typeface="+mj-ea"/>
                <a:ea typeface="+mj-ea"/>
              </a:rPr>
              <a:t>朋友圈</a:t>
            </a:r>
            <a:endParaRPr lang="zh-CN" altLang="en-US" sz="1200" dirty="0">
              <a:solidFill>
                <a:schemeClr val="accent2"/>
              </a:solidFill>
              <a:latin typeface="+mj-ea"/>
              <a:ea typeface="+mj-ea"/>
            </a:endParaRPr>
          </a:p>
        </p:txBody>
      </p:sp>
      <p:sp>
        <p:nvSpPr>
          <p:cNvPr id="96" name="Freeform 36"/>
          <p:cNvSpPr/>
          <p:nvPr/>
        </p:nvSpPr>
        <p:spPr bwMode="auto">
          <a:xfrm>
            <a:off x="3318510" y="3564890"/>
            <a:ext cx="822960" cy="243840"/>
          </a:xfrm>
          <a:custGeom>
            <a:avLst/>
            <a:gdLst>
              <a:gd name="T0" fmla="*/ 38 w 1346"/>
              <a:gd name="T1" fmla="*/ 0 h 398"/>
              <a:gd name="T2" fmla="*/ 1308 w 1346"/>
              <a:gd name="T3" fmla="*/ 0 h 398"/>
              <a:gd name="T4" fmla="*/ 1346 w 1346"/>
              <a:gd name="T5" fmla="*/ 38 h 398"/>
              <a:gd name="T6" fmla="*/ 1346 w 1346"/>
              <a:gd name="T7" fmla="*/ 360 h 398"/>
              <a:gd name="T8" fmla="*/ 1308 w 1346"/>
              <a:gd name="T9" fmla="*/ 398 h 398"/>
              <a:gd name="T10" fmla="*/ 38 w 1346"/>
              <a:gd name="T11" fmla="*/ 398 h 398"/>
              <a:gd name="T12" fmla="*/ 0 w 1346"/>
              <a:gd name="T13" fmla="*/ 360 h 398"/>
              <a:gd name="T14" fmla="*/ 0 w 1346"/>
              <a:gd name="T15" fmla="*/ 38 h 398"/>
              <a:gd name="T16" fmla="*/ 38 w 1346"/>
              <a:gd name="T17"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6" h="398">
                <a:moveTo>
                  <a:pt x="38" y="0"/>
                </a:moveTo>
                <a:lnTo>
                  <a:pt x="1308" y="0"/>
                </a:lnTo>
                <a:cubicBezTo>
                  <a:pt x="1329" y="0"/>
                  <a:pt x="1346" y="17"/>
                  <a:pt x="1346" y="38"/>
                </a:cubicBezTo>
                <a:lnTo>
                  <a:pt x="1346" y="360"/>
                </a:lnTo>
                <a:cubicBezTo>
                  <a:pt x="1346" y="381"/>
                  <a:pt x="1329" y="398"/>
                  <a:pt x="1308" y="398"/>
                </a:cubicBezTo>
                <a:lnTo>
                  <a:pt x="38" y="398"/>
                </a:lnTo>
                <a:cubicBezTo>
                  <a:pt x="17" y="398"/>
                  <a:pt x="0" y="381"/>
                  <a:pt x="0" y="360"/>
                </a:cubicBezTo>
                <a:lnTo>
                  <a:pt x="0" y="38"/>
                </a:lnTo>
                <a:cubicBezTo>
                  <a:pt x="0" y="17"/>
                  <a:pt x="17" y="0"/>
                  <a:pt x="38" y="0"/>
                </a:cubicBezTo>
                <a:close/>
              </a:path>
            </a:pathLst>
          </a:custGeom>
          <a:solidFill>
            <a:srgbClr val="00994B"/>
          </a:solidFill>
          <a:ln w="9525">
            <a:noFill/>
            <a:round/>
          </a:ln>
        </p:spPr>
        <p:txBody>
          <a:bodyPr vert="horz" wrap="square" lIns="91440" tIns="45720" rIns="91440" bIns="45720" numCol="1" anchor="t" anchorCtr="0" compatLnSpc="1"/>
          <a:p>
            <a:endParaRPr lang="zh-CN" altLang="en-US"/>
          </a:p>
        </p:txBody>
      </p:sp>
      <p:sp>
        <p:nvSpPr>
          <p:cNvPr id="97" name="TextBox 91"/>
          <p:cNvSpPr txBox="1"/>
          <p:nvPr/>
        </p:nvSpPr>
        <p:spPr>
          <a:xfrm>
            <a:off x="3332594" y="3543399"/>
            <a:ext cx="792480" cy="287020"/>
          </a:xfrm>
          <a:prstGeom prst="rect">
            <a:avLst/>
          </a:prstGeom>
          <a:noFill/>
        </p:spPr>
        <p:txBody>
          <a:bodyPr wrap="none" rtlCol="0">
            <a:spAutoFit/>
          </a:bodyPr>
          <a:p>
            <a:pPr algn="ctr"/>
            <a:r>
              <a:rPr lang="zh-CN" altLang="en-US" sz="1200" dirty="0" smtClean="0">
                <a:solidFill>
                  <a:schemeClr val="accent2"/>
                </a:solidFill>
                <a:latin typeface="+mj-ea"/>
                <a:ea typeface="+mj-ea"/>
              </a:rPr>
              <a:t>客户管理</a:t>
            </a:r>
            <a:endParaRPr lang="zh-CN" altLang="en-US" sz="1200" dirty="0">
              <a:solidFill>
                <a:schemeClr val="accent2"/>
              </a:solidFill>
              <a:latin typeface="+mj-ea"/>
              <a:ea typeface="+mj-ea"/>
            </a:endParaRPr>
          </a:p>
        </p:txBody>
      </p:sp>
      <p:sp>
        <p:nvSpPr>
          <p:cNvPr id="98" name="文本框 97"/>
          <p:cNvSpPr txBox="1"/>
          <p:nvPr/>
        </p:nvSpPr>
        <p:spPr>
          <a:xfrm>
            <a:off x="1377950" y="5558155"/>
            <a:ext cx="9513570" cy="1114425"/>
          </a:xfrm>
          <a:prstGeom prst="rect">
            <a:avLst/>
          </a:prstGeom>
          <a:noFill/>
        </p:spPr>
        <p:txBody>
          <a:bodyPr wrap="square" rtlCol="0">
            <a:spAutoFit/>
          </a:bodyPr>
          <a:p>
            <a:pPr>
              <a:lnSpc>
                <a:spcPct val="140000"/>
              </a:lnSpc>
            </a:pPr>
            <a:r>
              <a:rPr lang="zh-CN" sz="1600">
                <a:solidFill>
                  <a:schemeClr val="accent1"/>
                </a:solidFill>
                <a:latin typeface="微软雅黑" panose="020B0503020204020204" pitchFamily="34" charset="-122"/>
                <a:ea typeface="微软雅黑" panose="020B0503020204020204" pitchFamily="34" charset="-122"/>
              </a:rPr>
              <a:t>通过客单价、地域、购买时间推送不同</a:t>
            </a:r>
            <a:r>
              <a:rPr lang="en-US" altLang="zh-CN" sz="1600">
                <a:solidFill>
                  <a:schemeClr val="accent1"/>
                </a:solidFill>
                <a:latin typeface="微软雅黑" panose="020B0503020204020204" pitchFamily="34" charset="-122"/>
                <a:ea typeface="微软雅黑" panose="020B0503020204020204" pitchFamily="34" charset="-122"/>
              </a:rPr>
              <a:t>VIP</a:t>
            </a:r>
            <a:r>
              <a:rPr lang="zh-CN" altLang="en-US" sz="1600">
                <a:solidFill>
                  <a:schemeClr val="accent1"/>
                </a:solidFill>
                <a:latin typeface="微软雅黑" panose="020B0503020204020204" pitchFamily="34" charset="-122"/>
                <a:ea typeface="微软雅黑" panose="020B0503020204020204" pitchFamily="34" charset="-122"/>
              </a:rPr>
              <a:t>客服的个人微信号二维码给买家，进行更精准的个人号吸粉，</a:t>
            </a:r>
            <a:r>
              <a:rPr lang="en-US" altLang="zh-CN" sz="1600">
                <a:solidFill>
                  <a:schemeClr val="accent1"/>
                </a:solidFill>
                <a:latin typeface="微软雅黑" panose="020B0503020204020204" pitchFamily="34" charset="-122"/>
                <a:ea typeface="微软雅黑" panose="020B0503020204020204" pitchFamily="34" charset="-122"/>
              </a:rPr>
              <a:t>VIP</a:t>
            </a:r>
            <a:r>
              <a:rPr lang="zh-CN" altLang="en-US" sz="1600">
                <a:solidFill>
                  <a:schemeClr val="accent1"/>
                </a:solidFill>
                <a:latin typeface="微软雅黑" panose="020B0503020204020204" pitchFamily="34" charset="-122"/>
                <a:ea typeface="微软雅黑" panose="020B0503020204020204" pitchFamily="34" charset="-122"/>
              </a:rPr>
              <a:t>客服通过</a:t>
            </a:r>
            <a:r>
              <a:rPr lang="en-US" altLang="zh-CN" sz="1600">
                <a:solidFill>
                  <a:schemeClr val="accent1"/>
                </a:solidFill>
                <a:latin typeface="微软雅黑" panose="020B0503020204020204" pitchFamily="34" charset="-122"/>
                <a:ea typeface="微软雅黑" panose="020B0503020204020204" pitchFamily="34" charset="-122"/>
              </a:rPr>
              <a:t>V</a:t>
            </a:r>
            <a:r>
              <a:rPr lang="zh-CN" altLang="en-US" sz="1600">
                <a:solidFill>
                  <a:schemeClr val="accent1"/>
                </a:solidFill>
                <a:latin typeface="微软雅黑" panose="020B0503020204020204" pitchFamily="34" charset="-122"/>
                <a:ea typeface="微软雅黑" panose="020B0503020204020204" pitchFamily="34" charset="-122"/>
              </a:rPr>
              <a:t>中心后台收到上面的指令和素材资料等，再推送给买家，再增加一条和买家的沟通渠道，甚至转化为微商代理。</a:t>
            </a:r>
            <a:endParaRPr lang="zh-CN" altLang="en-US" sz="160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Tm="1315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10" name="矩形 9"/>
          <p:cNvSpPr/>
          <p:nvPr/>
        </p:nvSpPr>
        <p:spPr>
          <a:xfrm>
            <a:off x="3676354" y="2427639"/>
            <a:ext cx="5030866" cy="1397000"/>
          </a:xfrm>
          <a:prstGeom prst="rect">
            <a:avLst/>
          </a:prstGeom>
          <a:noFill/>
        </p:spPr>
        <p:txBody>
          <a:bodyPr wrap="square" rtlCol="0">
            <a:spAutoFit/>
          </a:bodyPr>
          <a:lstStyle/>
          <a:p>
            <a:pPr algn="dist"/>
            <a:r>
              <a:rPr lang="zh-CN" altLang="en-US" sz="8000" b="1" dirty="0">
                <a:solidFill>
                  <a:schemeClr val="accent2"/>
                </a:solidFill>
                <a:effectLst>
                  <a:outerShdw blurRad="38100" dist="38100" dir="2700000" algn="tl">
                    <a:srgbClr val="000000">
                      <a:alpha val="43137"/>
                    </a:srgbClr>
                  </a:outerShdw>
                </a:effectLst>
                <a:latin typeface="+mj-ea"/>
                <a:ea typeface="+mj-ea"/>
              </a:rPr>
              <a:t>一起加油</a:t>
            </a:r>
            <a:endParaRPr lang="zh-CN" altLang="en-US" sz="8000" b="1" dirty="0">
              <a:solidFill>
                <a:schemeClr val="accent2"/>
              </a:solidFill>
              <a:effectLst>
                <a:outerShdw blurRad="38100" dist="38100" dir="2700000" algn="tl">
                  <a:srgbClr val="000000">
                    <a:alpha val="43137"/>
                  </a:srgbClr>
                </a:outerShdw>
              </a:effectLst>
              <a:latin typeface="+mj-ea"/>
              <a:ea typeface="+mj-ea"/>
            </a:endParaRPr>
          </a:p>
        </p:txBody>
      </p:sp>
    </p:spTree>
  </p:cSld>
  <p:clrMapOvr>
    <a:masterClrMapping/>
  </p:clrMapOvr>
  <p:transition spd="slow" advTm="5020"/>
  <p:timing>
    <p:tnLst>
      <p:par>
        <p:cTn id="1" dur="indefinite" restart="never" nodeType="tmRoot"/>
      </p:par>
    </p:tnLst>
  </p:timing>
</p:sld>
</file>

<file path=ppt/theme/theme1.xml><?xml version="1.0" encoding="utf-8"?>
<a:theme xmlns:a="http://schemas.openxmlformats.org/drawingml/2006/main" name="1_默认设计模板">
  <a:themeElements>
    <a:clrScheme name="自定义 1">
      <a:dk1>
        <a:srgbClr val="00531B"/>
      </a:dk1>
      <a:lt1>
        <a:srgbClr val="5FB041"/>
      </a:lt1>
      <a:dk2>
        <a:srgbClr val="C9DD25"/>
      </a:dk2>
      <a:lt2>
        <a:srgbClr val="F47F00"/>
      </a:lt2>
      <a:accent1>
        <a:srgbClr val="484849"/>
      </a:accent1>
      <a:accent2>
        <a:srgbClr val="FFFFFF"/>
      </a:accent2>
      <a:accent3>
        <a:srgbClr val="969696"/>
      </a:accent3>
      <a:accent4>
        <a:srgbClr val="009849"/>
      </a:accent4>
      <a:accent5>
        <a:srgbClr val="5FB041"/>
      </a:accent5>
      <a:accent6>
        <a:srgbClr val="C9DD25"/>
      </a:accent6>
      <a:hlink>
        <a:srgbClr val="F47F00"/>
      </a:hlink>
      <a:folHlink>
        <a:srgbClr val="484849"/>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3054</Words>
  <Application>WPS 演示</Application>
  <PresentationFormat>自定义</PresentationFormat>
  <Paragraphs>489</Paragraphs>
  <Slides>22</Slides>
  <Notes>35</Notes>
  <HiddenSlides>0</HiddenSlides>
  <MMClips>1</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Arial</vt:lpstr>
      <vt:lpstr>宋体</vt:lpstr>
      <vt:lpstr>Wingdings</vt:lpstr>
      <vt:lpstr>微软雅黑</vt:lpstr>
      <vt:lpstr>仿宋_GB2312</vt:lpstr>
      <vt:lpstr>Calibri</vt:lpstr>
      <vt:lpstr>方正卡通简体</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Susen</cp:lastModifiedBy>
  <cp:revision>1206</cp:revision>
  <dcterms:created xsi:type="dcterms:W3CDTF">2013-01-25T01:44:00Z</dcterms:created>
  <dcterms:modified xsi:type="dcterms:W3CDTF">2017-02-19T08:11:26Z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