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  <p:sldId id="260" r:id="rId7"/>
    <p:sldId id="286" r:id="rId8"/>
    <p:sldId id="284" r:id="rId9"/>
    <p:sldId id="285" r:id="rId10"/>
    <p:sldId id="287" r:id="rId11"/>
    <p:sldId id="261" r:id="rId12"/>
    <p:sldId id="273" r:id="rId13"/>
    <p:sldId id="276" r:id="rId14"/>
    <p:sldId id="274" r:id="rId15"/>
    <p:sldId id="275" r:id="rId16"/>
    <p:sldId id="263" r:id="rId17"/>
    <p:sldId id="264" r:id="rId18"/>
    <p:sldId id="265" r:id="rId19"/>
    <p:sldId id="279" r:id="rId20"/>
    <p:sldId id="266" r:id="rId21"/>
    <p:sldId id="278" r:id="rId22"/>
    <p:sldId id="280" r:id="rId23"/>
    <p:sldId id="281" r:id="rId24"/>
    <p:sldId id="282" r:id="rId25"/>
    <p:sldId id="267" r:id="rId26"/>
    <p:sldId id="283" r:id="rId27"/>
    <p:sldId id="268" r:id="rId28"/>
    <p:sldId id="269" r:id="rId29"/>
    <p:sldId id="270" r:id="rId30"/>
    <p:sldId id="271" r:id="rId31"/>
    <p:sldId id="288" r:id="rId32"/>
    <p:sldId id="289" r:id="rId33"/>
    <p:sldId id="291" r:id="rId34"/>
    <p:sldId id="290" r:id="rId35"/>
    <p:sldId id="293" r:id="rId36"/>
    <p:sldId id="294" r:id="rId37"/>
    <p:sldId id="292" r:id="rId38"/>
    <p:sldId id="295" r:id="rId39"/>
    <p:sldId id="297" r:id="rId40"/>
    <p:sldId id="298" r:id="rId41"/>
    <p:sldId id="272" r:id="rId4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97" autoAdjust="0"/>
    <p:restoredTop sz="94660" autoAdjust="0"/>
  </p:normalViewPr>
  <p:slideViewPr>
    <p:cSldViewPr snapToGrid="0">
      <p:cViewPr>
        <p:scale>
          <a:sx n="75" d="100"/>
          <a:sy n="75" d="100"/>
        </p:scale>
        <p:origin x="-2664" y="-9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97B5FA-0921-464F-AAE1-844C04324D75}" type="datetimeFigureOut">
              <a:rPr lang="zh-CN" altLang="en-US" smtClean="0"/>
              <a:pPr/>
              <a:t>2017-02-07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97B5FA-0921-464F-AAE1-844C04324D75}" type="datetimeFigureOut">
              <a:rPr lang="zh-CN" altLang="en-US" smtClean="0"/>
              <a:pPr/>
              <a:t>2017-02-07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97B5FA-0921-464F-AAE1-844C04324D75}" type="datetimeFigureOut">
              <a:rPr lang="zh-CN" altLang="en-US" smtClean="0"/>
              <a:pPr/>
              <a:t>2017-02-07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4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8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8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4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8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8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97B5FA-0921-464F-AAE1-844C04324D75}" type="datetimeFigureOut">
              <a:rPr lang="zh-CN" altLang="en-US" smtClean="0"/>
              <a:pPr/>
              <a:t>2017-02-07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97B5FA-0921-464F-AAE1-844C04324D75}" type="datetimeFigureOut">
              <a:rPr lang="zh-CN" altLang="en-US" smtClean="0"/>
              <a:pPr/>
              <a:t>2017-02-07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97B5FA-0921-464F-AAE1-844C04324D75}" type="datetimeFigureOut">
              <a:rPr lang="zh-CN" altLang="en-US" smtClean="0"/>
              <a:pPr/>
              <a:t>2017-02-07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97B5FA-0921-464F-AAE1-844C04324D75}" type="datetimeFigureOut">
              <a:rPr lang="zh-CN" altLang="en-US" smtClean="0"/>
              <a:pPr/>
              <a:t>2017-02-07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97B5FA-0921-464F-AAE1-844C04324D75}" type="datetimeFigureOut">
              <a:rPr lang="zh-CN" altLang="en-US" smtClean="0"/>
              <a:pPr/>
              <a:t>2017-02-07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97B5FA-0921-464F-AAE1-844C04324D75}" type="datetimeFigureOut">
              <a:rPr lang="zh-CN" altLang="en-US" smtClean="0"/>
              <a:pPr/>
              <a:t>2017-02-07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97B5FA-0921-464F-AAE1-844C04324D75}" type="datetimeFigureOut">
              <a:rPr lang="zh-CN" altLang="en-US" smtClean="0"/>
              <a:pPr/>
              <a:t>2017-02-07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11139"/>
            <a:ext cx="2057400" cy="59150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11139"/>
            <a:ext cx="6019800" cy="59150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97B5FA-0921-464F-AAE1-844C04324D75}" type="datetimeFigureOut">
              <a:rPr lang="zh-CN" altLang="en-US" smtClean="0"/>
              <a:pPr/>
              <a:t>2017-02-07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ED46D7-F3EB-42CE-AF3D-02E932DC94CB}" type="datetimeFigureOut">
              <a:rPr lang="en-US"/>
              <a:pPr/>
              <a:t>2/7/2017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334B53-24B6-40F3-8C22-33A3D3D3903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D320B3-A948-466F-8B7C-85FFABA76EA1}" type="datetimeFigureOut">
              <a:rPr lang="en-US"/>
              <a:pPr/>
              <a:t>2/7/2017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F54BA5-B959-4F4C-AD55-EEC45C745F4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E4FBFC-8166-49E4-9D1D-980401D609A7}" type="datetimeFigureOut">
              <a:rPr lang="en-US"/>
              <a:pPr/>
              <a:t>2/7/2017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5F70F-E273-4876-A1E5-0E58D1B99CD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487305-65FF-4FEC-AF3B-DA229B217195}" type="datetimeFigureOut">
              <a:rPr lang="en-US"/>
              <a:pPr/>
              <a:t>2/7/2017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26937C-B366-4888-BA3E-2CBF4AD249A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511051-44BF-4222-90F3-488EF85D4242}" type="datetimeFigureOut">
              <a:rPr lang="en-US"/>
              <a:pPr/>
              <a:t>2/7/2017</a:t>
            </a:fld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33F1FA-4382-46E0-B920-7E13D236ECC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F0E546C-AFC9-495F-B935-EA94764AD920}" type="datetimeFigureOut">
              <a:rPr lang="en-US"/>
              <a:pPr/>
              <a:t>2/7/2017</a:t>
            </a:fld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FBB5FD-1474-4548-959A-8DA504875F9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310DFB-4A20-4B49-82D2-151420B60577}" type="datetimeFigureOut">
              <a:rPr lang="en-US"/>
              <a:pPr/>
              <a:t>2/7/2017</a:t>
            </a:fld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82533A-278C-4643-ADA4-66080255117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F5820DE-5604-4348-9FCB-926F27494782}" type="datetimeFigureOut">
              <a:rPr lang="en-US"/>
              <a:pPr/>
              <a:t>2/7/2017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4551A6-19FB-4669-855A-3EB2CC18ACF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2B94B73-FCE6-47D7-8DFF-DDC126A6B41B}" type="datetimeFigureOut">
              <a:rPr lang="en-US"/>
              <a:pPr/>
              <a:t>2/7/2017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765396-85D4-43BB-A757-6E17980E50F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8130C62-1BB1-450E-AF95-101F033806C8}" type="datetimeFigureOut">
              <a:rPr lang="en-US"/>
              <a:pPr/>
              <a:t>2/7/2017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5BD7C3-B55E-421F-9D91-C73DA0B8D08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11139"/>
            <a:ext cx="2057400" cy="59150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11139"/>
            <a:ext cx="6019800" cy="59150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01D432-1CF1-46C6-AAC7-9965DEF212F8}" type="datetimeFigureOut">
              <a:rPr lang="en-US"/>
              <a:pPr/>
              <a:t>2/7/2017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9A1F0-CDC0-437C-85EF-7D7E7FD6833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20638"/>
            <a:ext cx="9144000" cy="1438276"/>
          </a:xfrm>
          <a:prstGeom prst="rect">
            <a:avLst/>
          </a:prstGeom>
          <a:solidFill>
            <a:srgbClr val="243AA8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 sz="1800"/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15876" y="6742115"/>
            <a:ext cx="9128125" cy="115887"/>
          </a:xfrm>
          <a:prstGeom prst="rect">
            <a:avLst/>
          </a:prstGeom>
          <a:solidFill>
            <a:srgbClr val="C1C1C1"/>
          </a:solidFill>
          <a:ln w="9525">
            <a:noFill/>
            <a:miter lim="800000"/>
            <a:headEnd/>
            <a:tailEnd/>
          </a:ln>
        </p:spPr>
        <p:txBody>
          <a:bodyPr lIns="36000" tIns="7200" rIns="36000" bIns="18000" anchor="ctr"/>
          <a:lstStyle/>
          <a:p>
            <a:pPr eaLnBrk="0" hangingPunct="0"/>
            <a:endParaRPr lang="en-US" sz="100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15875" y="-9525"/>
            <a:ext cx="9144000" cy="109538"/>
          </a:xfrm>
          <a:prstGeom prst="rect">
            <a:avLst/>
          </a:prstGeom>
          <a:solidFill>
            <a:srgbClr val="C1C1C1"/>
          </a:solidFill>
          <a:ln w="9525">
            <a:noFill/>
            <a:miter lim="800000"/>
            <a:headEnd/>
            <a:tailEnd/>
          </a:ln>
        </p:spPr>
        <p:txBody>
          <a:bodyPr lIns="36000" tIns="7200" rIns="36000" bIns="18000" anchor="ctr"/>
          <a:lstStyle/>
          <a:p>
            <a:pPr eaLnBrk="0" hangingPunct="0"/>
            <a:endParaRPr lang="en-US" sz="10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111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单击此处编辑母版标题样式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fld id="{D997B5FA-0921-464F-AAE1-844C04324D75}" type="datetimeFigureOut">
              <a:rPr lang="zh-CN" altLang="en-US" smtClean="0"/>
              <a:pPr/>
              <a:t>2017-02-07</a:t>
            </a:fld>
            <a:endParaRPr lang="zh-CN" alt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endParaRPr lang="zh-CN" alt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  <a:ea typeface="隶书" pitchFamily="1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  <a:ea typeface="隶书" pitchFamily="1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  <a:ea typeface="隶书" pitchFamily="1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  <a:ea typeface="隶书" pitchFamily="1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  <a:ea typeface="隶书" pitchFamily="1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  <a:ea typeface="隶书" pitchFamily="1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  <a:ea typeface="隶书" pitchFamily="1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  <a:ea typeface="隶书" pitchFamily="1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Blip>
          <a:blip r:embed="rId13"/>
        </a:buBlip>
        <a:defRPr sz="3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8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Blip>
          <a:blip r:embed="rId13"/>
        </a:buBlip>
        <a:defRPr sz="24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Blip>
          <a:blip r:embed="rId13"/>
        </a:buBlip>
        <a:defRPr sz="20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Blip>
          <a:blip r:embed="rId13"/>
        </a:buBlip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Blip>
          <a:blip r:embed="rId13"/>
        </a:buBlip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Blip>
          <a:blip r:embed="rId13"/>
        </a:buBlip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Blip>
          <a:blip r:embed="rId13"/>
        </a:buBlip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111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1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4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fld id="{53DAC8D0-800B-4099-AB61-35A4F11F9980}" type="datetimeFigureOut">
              <a:rPr lang="en-US"/>
              <a:pPr/>
              <a:t>2/7/2017</a:t>
            </a:fld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fld id="{07F84504-16F3-4465-8A3D-C923721DBE6E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  <a:ea typeface="隶书" pitchFamily="1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  <a:ea typeface="隶书" pitchFamily="1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  <a:ea typeface="隶书" pitchFamily="1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  <a:ea typeface="隶书" pitchFamily="1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  <a:ea typeface="隶书" pitchFamily="1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  <a:ea typeface="隶书" pitchFamily="1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  <a:ea typeface="隶书" pitchFamily="1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  <a:ea typeface="隶书" pitchFamily="1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Blip>
          <a:blip r:embed="rId15"/>
        </a:buBlip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Blip>
          <a:blip r:embed="rId15"/>
        </a:buBlip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4800" dirty="0">
                <a:solidFill>
                  <a:srgbClr val="FF0000"/>
                </a:solidFill>
              </a:rPr>
              <a:t>内容</a:t>
            </a:r>
            <a:r>
              <a:rPr lang="en-US" altLang="zh-CN" sz="4800" dirty="0">
                <a:solidFill>
                  <a:srgbClr val="FF0000"/>
                </a:solidFill>
              </a:rPr>
              <a:t>+</a:t>
            </a:r>
            <a:r>
              <a:rPr lang="zh-CN" altLang="en-US" sz="4800" dirty="0">
                <a:solidFill>
                  <a:srgbClr val="FF0000"/>
                </a:solidFill>
              </a:rPr>
              <a:t>电商</a:t>
            </a:r>
            <a:r>
              <a:rPr lang="en-US" altLang="zh-CN" sz="4800" dirty="0">
                <a:solidFill>
                  <a:srgbClr val="FF0000"/>
                </a:solidFill>
              </a:rPr>
              <a:t>+</a:t>
            </a:r>
            <a:r>
              <a:rPr lang="zh-CN" altLang="en-US" sz="4800" dirty="0">
                <a:solidFill>
                  <a:srgbClr val="FF0000"/>
                </a:solidFill>
              </a:rPr>
              <a:t>装修，咋玩的？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 smtClean="0"/>
          </a:p>
          <a:p>
            <a:r>
              <a:rPr lang="en-US" altLang="zh-CN" dirty="0" smtClean="0"/>
              <a:t>——</a:t>
            </a:r>
            <a:r>
              <a:rPr lang="zh-CN" altLang="en-US" dirty="0" smtClean="0"/>
              <a:t>分享自己的一点小体会</a:t>
            </a:r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说下履</a:t>
            </a:r>
            <a:r>
              <a:rPr lang="zh-CN" altLang="en-US" dirty="0" smtClean="0"/>
              <a:t>历，方便理解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单毅，旺旺：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laok31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，钉钉：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13521883381</a:t>
            </a:r>
          </a:p>
          <a:p>
            <a:r>
              <a:rPr lang="en-US" altLang="zh-CN" sz="2800" dirty="0" smtClean="0"/>
              <a:t>2003</a:t>
            </a:r>
            <a:r>
              <a:rPr lang="zh-CN" altLang="en-US" sz="2800" dirty="0" smtClean="0"/>
              <a:t>年，毕业于大连理工大学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化学</a:t>
            </a:r>
            <a:r>
              <a:rPr lang="zh-CN" altLang="en-US" sz="2800" dirty="0" smtClean="0"/>
              <a:t>工程与工艺专业。</a:t>
            </a:r>
          </a:p>
          <a:p>
            <a:r>
              <a:rPr lang="en-US" altLang="zh-CN" sz="2800" dirty="0" smtClean="0"/>
              <a:t>2005</a:t>
            </a:r>
            <a:r>
              <a:rPr lang="zh-CN" altLang="en-US" sz="2800" dirty="0" smtClean="0"/>
              <a:t>年，就职于某涂料企业主做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技术</a:t>
            </a:r>
            <a:r>
              <a:rPr lang="zh-CN" altLang="en-US" sz="2800" dirty="0" smtClean="0"/>
              <a:t>研发和技术支持。</a:t>
            </a:r>
          </a:p>
          <a:p>
            <a:r>
              <a:rPr lang="en-US" altLang="zh-CN" sz="2800" dirty="0" smtClean="0"/>
              <a:t>2006</a:t>
            </a:r>
            <a:r>
              <a:rPr lang="zh-CN" altLang="en-US" sz="2800" dirty="0" smtClean="0"/>
              <a:t>年，任职中国化工信息周刊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记者</a:t>
            </a:r>
            <a:r>
              <a:rPr lang="zh-CN" altLang="en-US" sz="2800" dirty="0" smtClean="0"/>
              <a:t>。</a:t>
            </a:r>
          </a:p>
          <a:p>
            <a:r>
              <a:rPr lang="en-US" altLang="zh-CN" sz="2800" dirty="0" smtClean="0"/>
              <a:t>2007</a:t>
            </a:r>
            <a:r>
              <a:rPr lang="zh-CN" altLang="en-US" sz="2800" dirty="0" smtClean="0"/>
              <a:t>年，重回涂料行业，同年开始网上编写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装修知识</a:t>
            </a:r>
            <a:r>
              <a:rPr lang="zh-CN" altLang="en-US" sz="2800" dirty="0" smtClean="0"/>
              <a:t>。（网名：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墙面听我的</a:t>
            </a:r>
            <a:r>
              <a:rPr lang="zh-CN" altLang="en-US" sz="2800" dirty="0" smtClean="0"/>
              <a:t>）</a:t>
            </a:r>
          </a:p>
          <a:p>
            <a:r>
              <a:rPr lang="en-US" altLang="zh-CN" sz="2800" dirty="0" smtClean="0"/>
              <a:t>2008</a:t>
            </a:r>
            <a:r>
              <a:rPr lang="zh-CN" altLang="en-US" sz="2800" dirty="0" smtClean="0"/>
              <a:t>年，参加各种装修讲座集采，任焦点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装修论坛子版主</a:t>
            </a:r>
            <a:r>
              <a:rPr lang="zh-CN" altLang="en-US" sz="2800" dirty="0" smtClean="0"/>
              <a:t>。</a:t>
            </a:r>
            <a:endParaRPr lang="en-US" altLang="zh-CN" sz="2800" dirty="0" smtClean="0"/>
          </a:p>
          <a:p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说下履历，方便理解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2800" dirty="0" smtClean="0"/>
              <a:t>2009</a:t>
            </a:r>
            <a:r>
              <a:rPr lang="zh-CN" altLang="en-US" sz="2800" dirty="0" smtClean="0"/>
              <a:t>年，因装修知识写得多流传广，被人追着买东西，开始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创业</a:t>
            </a:r>
            <a:r>
              <a:rPr lang="zh-CN" altLang="en-US" sz="2800" dirty="0" smtClean="0"/>
              <a:t>，卖货变现。</a:t>
            </a:r>
          </a:p>
          <a:p>
            <a:r>
              <a:rPr lang="en-US" altLang="zh-CN" sz="2800" dirty="0" smtClean="0"/>
              <a:t>2010</a:t>
            </a:r>
            <a:r>
              <a:rPr lang="zh-CN" altLang="en-US" sz="2800" dirty="0" smtClean="0"/>
              <a:t>年，创建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正然品牌</a:t>
            </a:r>
            <a:r>
              <a:rPr lang="zh-CN" altLang="en-US" sz="2800" dirty="0" smtClean="0"/>
              <a:t>，同年成为淘宝墙面基础材料销量第一品牌。</a:t>
            </a:r>
          </a:p>
          <a:p>
            <a:r>
              <a:rPr lang="en-US" altLang="zh-CN" sz="2800" dirty="0" smtClean="0"/>
              <a:t>2011</a:t>
            </a:r>
            <a:r>
              <a:rPr lang="zh-CN" altLang="en-US" sz="2800" dirty="0" smtClean="0"/>
              <a:t>年，正然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硅藻泥</a:t>
            </a:r>
            <a:r>
              <a:rPr lang="zh-CN" altLang="en-US" sz="2800" dirty="0" smtClean="0"/>
              <a:t>上线，同年硅藻泥销量全网第一。</a:t>
            </a:r>
          </a:p>
          <a:p>
            <a:r>
              <a:rPr lang="en-US" altLang="zh-CN" sz="2800" dirty="0" smtClean="0"/>
              <a:t>2012</a:t>
            </a:r>
            <a:r>
              <a:rPr lang="zh-CN" altLang="en-US" sz="2800" dirty="0" smtClean="0"/>
              <a:t>年，编写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《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墙面装修红宝书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》</a:t>
            </a:r>
            <a:r>
              <a:rPr lang="zh-CN" altLang="en-US" sz="2800" dirty="0" smtClean="0"/>
              <a:t>，整理了自己之前编写的墙面装修知识和问答，</a:t>
            </a:r>
            <a:r>
              <a:rPr lang="en-US" altLang="zh-CN" sz="2800" dirty="0" smtClean="0"/>
              <a:t>10</a:t>
            </a:r>
            <a:r>
              <a:rPr lang="zh-CN" altLang="en-US" sz="2800" dirty="0" smtClean="0"/>
              <a:t>来万字。</a:t>
            </a:r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说下履历，方便理解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2800" dirty="0" smtClean="0"/>
              <a:t>2016</a:t>
            </a:r>
            <a:r>
              <a:rPr lang="zh-CN" altLang="en-US" sz="2800" dirty="0" smtClean="0"/>
              <a:t>年</a:t>
            </a:r>
            <a:r>
              <a:rPr lang="en-US" altLang="zh-CN" sz="2800" dirty="0" smtClean="0"/>
              <a:t>3</a:t>
            </a:r>
            <a:r>
              <a:rPr lang="zh-CN" altLang="en-US" sz="2800" dirty="0" smtClean="0"/>
              <a:t>月，重新以个人身份讲知识，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讲装修</a:t>
            </a:r>
            <a:r>
              <a:rPr lang="zh-CN" altLang="en-US" sz="2800" dirty="0" smtClean="0"/>
              <a:t>，</a:t>
            </a:r>
            <a:r>
              <a:rPr lang="en-US" altLang="zh-CN" sz="2800" dirty="0" smtClean="0"/>
              <a:t>3</a:t>
            </a:r>
            <a:r>
              <a:rPr lang="zh-CN" altLang="en-US" sz="2800" dirty="0" smtClean="0"/>
              <a:t>月份开始知乎开答，并建立专栏。现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知乎粉丝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3700</a:t>
            </a:r>
            <a:r>
              <a:rPr lang="zh-CN" altLang="en-US" sz="2800" dirty="0" smtClean="0"/>
              <a:t>左右（单毅）。</a:t>
            </a:r>
          </a:p>
          <a:p>
            <a:r>
              <a:rPr lang="en-US" altLang="zh-CN" sz="2800" dirty="0" smtClean="0"/>
              <a:t>2016</a:t>
            </a:r>
            <a:r>
              <a:rPr lang="zh-CN" altLang="en-US" sz="2800" dirty="0" smtClean="0"/>
              <a:t>年</a:t>
            </a:r>
            <a:r>
              <a:rPr lang="en-US" altLang="zh-CN" sz="2800" dirty="0" smtClean="0"/>
              <a:t>6</a:t>
            </a:r>
            <a:r>
              <a:rPr lang="zh-CN" altLang="en-US" sz="2800" dirty="0" smtClean="0"/>
              <a:t>月，入驻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淘宝头条</a:t>
            </a:r>
            <a:r>
              <a:rPr lang="zh-CN" altLang="en-US" sz="2800" dirty="0" smtClean="0"/>
              <a:t>，</a:t>
            </a:r>
            <a:r>
              <a:rPr lang="en-US" altLang="zh-CN" sz="2800" dirty="0" smtClean="0"/>
              <a:t>4</a:t>
            </a:r>
            <a:r>
              <a:rPr lang="zh-CN" altLang="en-US" sz="2800" dirty="0" smtClean="0"/>
              <a:t>周粉丝破万。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双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11</a:t>
            </a:r>
            <a:r>
              <a:rPr lang="zh-CN" altLang="en-US" sz="2800" dirty="0" smtClean="0"/>
              <a:t>，推广成交了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90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万</a:t>
            </a:r>
            <a:r>
              <a:rPr lang="zh-CN" altLang="en-US" sz="2800" dirty="0" smtClean="0"/>
              <a:t>，以家具建材为主。</a:t>
            </a:r>
            <a:endParaRPr lang="en-US" altLang="zh-CN" sz="2800" dirty="0" smtClean="0"/>
          </a:p>
          <a:p>
            <a:r>
              <a:rPr lang="zh-CN" altLang="en-US" sz="2800" dirty="0" smtClean="0"/>
              <a:t>现在是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淘宝达人</a:t>
            </a:r>
            <a:r>
              <a:rPr lang="zh-CN" altLang="en-US" sz="2800" dirty="0" smtClean="0"/>
              <a:t>也是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美家达人</a:t>
            </a:r>
            <a:r>
              <a:rPr lang="zh-CN" altLang="en-US" sz="2800" dirty="0" smtClean="0"/>
              <a:t>。</a:t>
            </a:r>
          </a:p>
          <a:p>
            <a:pPr>
              <a:buNone/>
            </a:pPr>
            <a:endParaRPr lang="en-US" altLang="zh-CN" dirty="0"/>
          </a:p>
          <a:p>
            <a:r>
              <a:rPr lang="zh-CN" altLang="en-US" b="1" dirty="0" smtClean="0">
                <a:solidFill>
                  <a:srgbClr val="0070C0"/>
                </a:solidFill>
              </a:rPr>
              <a:t>可能是淘系内最专业的装修内容</a:t>
            </a:r>
            <a:endParaRPr lang="en-US" altLang="zh-CN" b="1" dirty="0" smtClean="0">
              <a:solidFill>
                <a:srgbClr val="0070C0"/>
              </a:solidFill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</a:rPr>
              <a:t>单毅讲装修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正然旗舰店</a:t>
            </a:r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44500" y="1351413"/>
            <a:ext cx="9917642" cy="5879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2016</a:t>
            </a:r>
            <a:r>
              <a:rPr lang="zh-CN" altLang="en-US" dirty="0" smtClean="0"/>
              <a:t>年：服务提升之年</a:t>
            </a:r>
            <a:r>
              <a:rPr lang="en-US" altLang="zh-CN" dirty="0" smtClean="0"/>
              <a:t>O2O</a:t>
            </a:r>
            <a:endParaRPr lang="zh-CN" altLang="en-US" dirty="0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5" y="1504950"/>
            <a:ext cx="8734425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第六层级商家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zh-CN" altLang="en-US" sz="2400" b="1" dirty="0" smtClean="0">
                <a:solidFill>
                  <a:srgbClr val="FF0000"/>
                </a:solidFill>
              </a:rPr>
              <a:t>基础建材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第六层级商家</a:t>
            </a:r>
            <a:endParaRPr lang="en-US" altLang="zh-CN" sz="24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78113"/>
            <a:ext cx="9144000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达人流量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altLang="zh-CN" sz="8000" b="1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8788" y="1628775"/>
            <a:ext cx="3629025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0" y="1592263"/>
            <a:ext cx="3162300" cy="479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1422400" y="626110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正然旗舰店</a:t>
            </a:r>
            <a:endParaRPr lang="zh-CN" altLang="en-US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13500" y="628650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同行平均</a:t>
            </a:r>
            <a:endParaRPr lang="zh-CN" altLang="en-US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分享提纲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+mj-ea"/>
              </a:rPr>
              <a:t>1</a:t>
            </a:r>
            <a:r>
              <a:rPr lang="zh-CN" altLang="en-US" b="1" dirty="0" smtClean="0">
                <a:solidFill>
                  <a:srgbClr val="FF0000"/>
                </a:solidFill>
                <a:latin typeface="+mj-ea"/>
              </a:rPr>
              <a:t>、内容：单毅讲装修（我做的内容）</a:t>
            </a:r>
            <a:endParaRPr lang="en-US" altLang="zh-CN" b="1" dirty="0" smtClean="0">
              <a:solidFill>
                <a:srgbClr val="FF0000"/>
              </a:solidFill>
              <a:latin typeface="+mj-ea"/>
            </a:endParaRPr>
          </a:p>
          <a:p>
            <a:r>
              <a:rPr lang="en-US" altLang="zh-CN" b="1" dirty="0" smtClean="0">
                <a:solidFill>
                  <a:srgbClr val="FF0000"/>
                </a:solidFill>
                <a:latin typeface="+mj-ea"/>
              </a:rPr>
              <a:t>2</a:t>
            </a:r>
            <a:r>
              <a:rPr lang="zh-CN" altLang="en-US" b="1" dirty="0" smtClean="0">
                <a:solidFill>
                  <a:srgbClr val="FF0000"/>
                </a:solidFill>
                <a:latin typeface="+mj-ea"/>
              </a:rPr>
              <a:t>、电商：商家角度看（换位思考）</a:t>
            </a:r>
            <a:endParaRPr lang="en-US" altLang="zh-CN" b="1" dirty="0" smtClean="0">
              <a:solidFill>
                <a:srgbClr val="FF0000"/>
              </a:solidFill>
              <a:latin typeface="+mj-ea"/>
            </a:endParaRPr>
          </a:p>
          <a:p>
            <a:r>
              <a:rPr lang="en-US" altLang="zh-CN" b="1" dirty="0" smtClean="0">
                <a:solidFill>
                  <a:srgbClr val="FF0000"/>
                </a:solidFill>
                <a:latin typeface="+mj-ea"/>
              </a:rPr>
              <a:t>3</a:t>
            </a:r>
            <a:r>
              <a:rPr lang="zh-CN" altLang="en-US" b="1" dirty="0" smtClean="0">
                <a:solidFill>
                  <a:srgbClr val="FF0000"/>
                </a:solidFill>
                <a:latin typeface="+mj-ea"/>
              </a:rPr>
              <a:t>、装修：如何把内容做好</a:t>
            </a:r>
            <a:endParaRPr lang="en-US" altLang="zh-CN" b="1" dirty="0" smtClean="0">
              <a:solidFill>
                <a:srgbClr val="FF0000"/>
              </a:solidFill>
              <a:latin typeface="+mj-ea"/>
            </a:endParaRPr>
          </a:p>
          <a:p>
            <a:r>
              <a:rPr lang="en-US" altLang="zh-CN" b="1" dirty="0" smtClean="0">
                <a:solidFill>
                  <a:srgbClr val="FF0000"/>
                </a:solidFill>
                <a:latin typeface="+mj-ea"/>
              </a:rPr>
              <a:t>4</a:t>
            </a:r>
            <a:r>
              <a:rPr lang="zh-CN" altLang="en-US" b="1" dirty="0" smtClean="0">
                <a:solidFill>
                  <a:srgbClr val="FF0000"/>
                </a:solidFill>
                <a:latin typeface="+mj-ea"/>
              </a:rPr>
              <a:t>、行动：现在就要着手做的事</a:t>
            </a:r>
            <a:endParaRPr lang="en-US" altLang="zh-CN" b="1" dirty="0">
              <a:solidFill>
                <a:srgbClr val="FF0000"/>
              </a:solidFill>
              <a:latin typeface="+mj-ea"/>
            </a:endParaRPr>
          </a:p>
          <a:p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</a:t>
            </a:r>
            <a:r>
              <a:rPr lang="zh-CN" altLang="en-US" dirty="0" smtClean="0"/>
              <a:t>、内容：单毅讲装修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FF0000"/>
                </a:solidFill>
                <a:latin typeface="+mj-ea"/>
              </a:rPr>
              <a:t>粗略数据统计：</a:t>
            </a:r>
            <a:endParaRPr lang="en-US" altLang="zh-CN" b="1" dirty="0">
              <a:solidFill>
                <a:srgbClr val="FF0000"/>
              </a:solidFill>
              <a:latin typeface="+mj-ea"/>
            </a:endParaRPr>
          </a:p>
          <a:p>
            <a:r>
              <a:rPr lang="en-US" altLang="zh-CN" sz="2800" dirty="0" smtClean="0">
                <a:latin typeface="+mj-ea"/>
              </a:rPr>
              <a:t>1</a:t>
            </a:r>
            <a:r>
              <a:rPr lang="zh-CN" altLang="en-US" sz="2800" dirty="0">
                <a:latin typeface="+mj-ea"/>
              </a:rPr>
              <a:t>、累计</a:t>
            </a:r>
            <a:r>
              <a:rPr lang="en-US" altLang="zh-CN" sz="2800" dirty="0">
                <a:latin typeface="+mj-ea"/>
              </a:rPr>
              <a:t>200</a:t>
            </a:r>
            <a:r>
              <a:rPr lang="zh-CN" altLang="en-US" sz="2800" dirty="0">
                <a:latin typeface="+mj-ea"/>
              </a:rPr>
              <a:t>篇左右文章，单篇平均阅读</a:t>
            </a:r>
            <a:r>
              <a:rPr lang="en-US" altLang="zh-CN" sz="2800" dirty="0">
                <a:latin typeface="+mj-ea"/>
              </a:rPr>
              <a:t>1-1.5</a:t>
            </a:r>
            <a:r>
              <a:rPr lang="zh-CN" altLang="en-US" sz="2800" dirty="0">
                <a:latin typeface="+mj-ea"/>
              </a:rPr>
              <a:t>万</a:t>
            </a:r>
            <a:endParaRPr lang="en-US" altLang="zh-CN" sz="2800" dirty="0">
              <a:latin typeface="+mj-ea"/>
            </a:endParaRPr>
          </a:p>
          <a:p>
            <a:r>
              <a:rPr lang="en-US" altLang="zh-CN" sz="2800" dirty="0">
                <a:latin typeface="+mj-ea"/>
              </a:rPr>
              <a:t>2</a:t>
            </a:r>
            <a:r>
              <a:rPr lang="zh-CN" altLang="en-US" sz="2800" dirty="0">
                <a:latin typeface="+mj-ea"/>
              </a:rPr>
              <a:t>、平均每天发</a:t>
            </a:r>
            <a:r>
              <a:rPr lang="en-US" altLang="zh-CN" sz="2800" dirty="0">
                <a:latin typeface="+mj-ea"/>
              </a:rPr>
              <a:t>1-2</a:t>
            </a:r>
            <a:r>
              <a:rPr lang="zh-CN" altLang="en-US" sz="2800" dirty="0">
                <a:latin typeface="+mj-ea"/>
              </a:rPr>
              <a:t>篇，每周阅读</a:t>
            </a:r>
            <a:r>
              <a:rPr lang="en-US" altLang="zh-CN" sz="2800" dirty="0">
                <a:latin typeface="+mj-ea"/>
              </a:rPr>
              <a:t>15-20</a:t>
            </a:r>
            <a:r>
              <a:rPr lang="zh-CN" altLang="en-US" sz="2800" dirty="0">
                <a:latin typeface="+mj-ea"/>
              </a:rPr>
              <a:t>万</a:t>
            </a:r>
            <a:r>
              <a:rPr lang="en-US" altLang="zh-CN" sz="2800" dirty="0">
                <a:latin typeface="+mj-ea"/>
              </a:rPr>
              <a:t>UV</a:t>
            </a:r>
          </a:p>
          <a:p>
            <a:r>
              <a:rPr lang="en-US" altLang="zh-CN" sz="2800" dirty="0">
                <a:latin typeface="+mj-ea"/>
              </a:rPr>
              <a:t>3</a:t>
            </a:r>
            <a:r>
              <a:rPr lang="zh-CN" altLang="en-US" sz="2800" dirty="0">
                <a:latin typeface="+mj-ea"/>
              </a:rPr>
              <a:t>、双</a:t>
            </a:r>
            <a:r>
              <a:rPr lang="en-US" altLang="zh-CN" sz="2800" dirty="0">
                <a:latin typeface="+mj-ea"/>
              </a:rPr>
              <a:t>11</a:t>
            </a:r>
            <a:r>
              <a:rPr lang="zh-CN" altLang="en-US" sz="2800" dirty="0">
                <a:latin typeface="+mj-ea"/>
              </a:rPr>
              <a:t>，仅头条推广成交</a:t>
            </a:r>
            <a:r>
              <a:rPr lang="en-US" altLang="zh-CN" sz="2800" dirty="0">
                <a:latin typeface="+mj-ea"/>
              </a:rPr>
              <a:t>90</a:t>
            </a:r>
            <a:r>
              <a:rPr lang="zh-CN" altLang="en-US" sz="2800" dirty="0">
                <a:latin typeface="+mj-ea"/>
              </a:rPr>
              <a:t>万以上！</a:t>
            </a:r>
            <a:endParaRPr lang="en-US" altLang="zh-CN" sz="2800" dirty="0">
              <a:latin typeface="+mj-ea"/>
            </a:endParaRPr>
          </a:p>
          <a:p>
            <a:r>
              <a:rPr lang="en-US" altLang="zh-CN" sz="2800" dirty="0">
                <a:latin typeface="+mj-ea"/>
              </a:rPr>
              <a:t>4</a:t>
            </a:r>
            <a:r>
              <a:rPr lang="zh-CN" altLang="en-US" sz="2800" dirty="0">
                <a:latin typeface="+mj-ea"/>
              </a:rPr>
              <a:t>、装修类淘宝头条的</a:t>
            </a:r>
            <a:r>
              <a:rPr lang="en-US" altLang="zh-CN" sz="2800" dirty="0">
                <a:latin typeface="+mj-ea"/>
              </a:rPr>
              <a:t>TOP1</a:t>
            </a:r>
            <a:r>
              <a:rPr lang="zh-CN" altLang="en-US" sz="2800" dirty="0">
                <a:latin typeface="+mj-ea"/>
              </a:rPr>
              <a:t>！</a:t>
            </a:r>
          </a:p>
          <a:p>
            <a:endParaRPr lang="zh-CN" altLang="en-US" dirty="0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132" y="3737308"/>
            <a:ext cx="2837718" cy="2977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1-1 </a:t>
            </a:r>
            <a:r>
              <a:rPr lang="zh-CN" altLang="en-US" dirty="0" smtClean="0"/>
              <a:t>双</a:t>
            </a:r>
            <a:r>
              <a:rPr lang="en-US" altLang="zh-CN" dirty="0" smtClean="0"/>
              <a:t>11</a:t>
            </a:r>
            <a:r>
              <a:rPr lang="zh-CN" altLang="en-US" dirty="0" smtClean="0"/>
              <a:t>和双</a:t>
            </a:r>
            <a:r>
              <a:rPr lang="en-US" altLang="zh-CN" dirty="0" smtClean="0"/>
              <a:t>12</a:t>
            </a:r>
            <a:r>
              <a:rPr lang="zh-CN" altLang="en-US" dirty="0" smtClean="0"/>
              <a:t>数据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altLang="zh-CN" sz="8000" b="1" dirty="0"/>
          </a:p>
          <a:p>
            <a:pPr algn="ctr">
              <a:buNone/>
            </a:pPr>
            <a:endParaRPr lang="en-US" altLang="zh-CN" sz="8000" b="1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69274"/>
            <a:ext cx="9173362" cy="695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Administrator\AppData\Local\YNote\data\215950313@qq.com\a72c651971f24742b5aa457d0b354dff\clipboar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0912"/>
            <a:ext cx="9173362" cy="167022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-164757"/>
            <a:ext cx="3857625" cy="6858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0901" y="-164757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97759449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-156519"/>
            <a:ext cx="3857625" cy="6858000"/>
          </a:xfrm>
          <a:prstGeom prst="rect">
            <a:avLst/>
          </a:prstGeom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8479" y="-156519"/>
            <a:ext cx="4098663" cy="728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、电商：商家角度看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1</a:t>
            </a:r>
            <a:r>
              <a:rPr lang="zh-CN" altLang="en-US" dirty="0" smtClean="0"/>
              <a:t>、大部分商家的心态</a:t>
            </a:r>
            <a:endParaRPr lang="en-US" altLang="zh-CN" dirty="0" smtClean="0"/>
          </a:p>
          <a:p>
            <a:r>
              <a:rPr lang="en-US" altLang="zh-CN" dirty="0" smtClean="0"/>
              <a:t>2</a:t>
            </a:r>
            <a:r>
              <a:rPr lang="zh-CN" altLang="en-US" dirty="0" smtClean="0"/>
              <a:t>、商家的痛点</a:t>
            </a:r>
            <a:endParaRPr lang="en-US" altLang="zh-CN" dirty="0" smtClean="0"/>
          </a:p>
          <a:p>
            <a:r>
              <a:rPr lang="en-US" altLang="zh-CN" dirty="0" smtClean="0"/>
              <a:t>3</a:t>
            </a:r>
            <a:r>
              <a:rPr lang="zh-CN" altLang="en-US" dirty="0" smtClean="0"/>
              <a:t>、内容代表的是啥</a:t>
            </a:r>
            <a:endParaRPr lang="en-US" altLang="zh-CN" dirty="0" smtClean="0"/>
          </a:p>
          <a:p>
            <a:r>
              <a:rPr lang="en-US" altLang="zh-CN" dirty="0" smtClean="0"/>
              <a:t>4</a:t>
            </a:r>
            <a:r>
              <a:rPr lang="zh-CN" altLang="en-US" dirty="0" smtClean="0"/>
              <a:t>、应该怎么对待内容？</a:t>
            </a:r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2-1 </a:t>
            </a:r>
            <a:r>
              <a:rPr lang="zh-CN" altLang="en-US" dirty="0" smtClean="0"/>
              <a:t>大部分商家的心态</a:t>
            </a:r>
            <a:endParaRPr lang="en-US" altLang="zh-CN" dirty="0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达人能接触到的商家</a:t>
            </a:r>
          </a:p>
          <a:p>
            <a:r>
              <a:rPr lang="en-US" altLang="zh-CN" sz="2800" b="1" dirty="0" smtClean="0"/>
              <a:t>KA</a:t>
            </a:r>
            <a:r>
              <a:rPr lang="zh-CN" altLang="en-US" sz="2800" b="1" dirty="0" smtClean="0"/>
              <a:t>和</a:t>
            </a:r>
            <a:r>
              <a:rPr lang="en-US" altLang="zh-CN" sz="2800" b="1" dirty="0" smtClean="0"/>
              <a:t>TOP</a:t>
            </a:r>
            <a:r>
              <a:rPr lang="zh-CN" altLang="en-US" sz="2800" b="1" dirty="0" smtClean="0"/>
              <a:t>商家：</a:t>
            </a:r>
            <a:r>
              <a:rPr lang="zh-CN" altLang="en-US" sz="2800" dirty="0" smtClean="0"/>
              <a:t>我们不缺流量，不缺达人，给你们佣金，自己去玩转化吧。我们自己有内容团队，何必在往外投钱。</a:t>
            </a:r>
          </a:p>
          <a:p>
            <a:r>
              <a:rPr lang="zh-CN" altLang="en-US" sz="2800" b="1" dirty="0" smtClean="0"/>
              <a:t>大中型品牌商：</a:t>
            </a:r>
            <a:r>
              <a:rPr lang="zh-CN" altLang="en-US" sz="2800" dirty="0" smtClean="0"/>
              <a:t>我们缺流量也缺转化，但我们不知道怎么玩。达人是骗子吗？哪些达人靠谱？怎么看？</a:t>
            </a:r>
          </a:p>
          <a:p>
            <a:r>
              <a:rPr lang="zh-CN" altLang="en-US" sz="2800" b="1" dirty="0" smtClean="0"/>
              <a:t>中小小卖家：</a:t>
            </a:r>
            <a:r>
              <a:rPr lang="zh-CN" altLang="en-US" sz="2800" dirty="0" smtClean="0"/>
              <a:t>你们有数据吗？</a:t>
            </a:r>
            <a:r>
              <a:rPr lang="en-US" altLang="zh-CN" sz="2800" dirty="0" smtClean="0"/>
              <a:t>ROI</a:t>
            </a:r>
            <a:r>
              <a:rPr lang="zh-CN" altLang="en-US" sz="2800" dirty="0" smtClean="0"/>
              <a:t>多少？请自证不是骗子！做不好可以退钱吗？上哪投诉</a:t>
            </a:r>
            <a:r>
              <a:rPr lang="en-US" altLang="zh-CN" sz="2800" dirty="0" smtClean="0"/>
              <a:t>……</a:t>
            </a:r>
            <a:endParaRPr lang="zh-CN" altLang="en-US" sz="2800" dirty="0"/>
          </a:p>
        </p:txBody>
      </p:sp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2-1 </a:t>
            </a:r>
            <a:r>
              <a:rPr lang="zh-CN" altLang="en-US" dirty="0" smtClean="0"/>
              <a:t>大部分商家的心态</a:t>
            </a:r>
            <a:endParaRPr lang="en-US" altLang="zh-CN" dirty="0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还有沉默的大多数</a:t>
            </a:r>
            <a:r>
              <a:rPr lang="en-US" altLang="zh-CN" b="1" dirty="0" smtClean="0">
                <a:solidFill>
                  <a:srgbClr val="FF0000"/>
                </a:solidFill>
              </a:rPr>
              <a:t>……</a:t>
            </a:r>
          </a:p>
          <a:p>
            <a:r>
              <a:rPr lang="zh-CN" altLang="en-US" dirty="0"/>
              <a:t>完</a:t>
            </a:r>
            <a:r>
              <a:rPr lang="zh-CN" altLang="en-US" dirty="0" smtClean="0"/>
              <a:t>全触碰不到</a:t>
            </a:r>
            <a:r>
              <a:rPr lang="en-US" altLang="zh-CN" dirty="0" smtClean="0"/>
              <a:t>……</a:t>
            </a:r>
          </a:p>
          <a:p>
            <a:r>
              <a:rPr lang="zh-CN" altLang="en-US" dirty="0"/>
              <a:t>只</a:t>
            </a:r>
            <a:r>
              <a:rPr lang="zh-CN" altLang="en-US" dirty="0" smtClean="0"/>
              <a:t>能接触客服，往往会说：不需要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b="1" dirty="0">
                <a:solidFill>
                  <a:srgbClr val="FF0000"/>
                </a:solidFill>
              </a:rPr>
              <a:t>旺</a:t>
            </a:r>
            <a:r>
              <a:rPr lang="zh-CN" altLang="en-US" b="1" dirty="0" smtClean="0">
                <a:solidFill>
                  <a:srgbClr val="FF0000"/>
                </a:solidFill>
              </a:rPr>
              <a:t>旺广告推销的确太多！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直通</a:t>
            </a:r>
            <a:r>
              <a:rPr lang="zh-CN" altLang="en-US" b="1" dirty="0" smtClean="0">
                <a:solidFill>
                  <a:srgbClr val="FF0000"/>
                </a:solidFill>
              </a:rPr>
              <a:t>车钻展还没搞明白！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电</a:t>
            </a:r>
            <a:r>
              <a:rPr lang="zh-CN" altLang="en-US" b="1" dirty="0" smtClean="0">
                <a:solidFill>
                  <a:srgbClr val="FF0000"/>
                </a:solidFill>
              </a:rPr>
              <a:t>商课程没见过讲达人的啊</a:t>
            </a:r>
            <a:r>
              <a:rPr lang="en-US" altLang="zh-CN" b="1" dirty="0" smtClean="0">
                <a:solidFill>
                  <a:srgbClr val="FF0000"/>
                </a:solidFill>
              </a:rPr>
              <a:t>……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2-2 </a:t>
            </a:r>
            <a:r>
              <a:rPr lang="zh-CN" altLang="en-US" dirty="0" smtClean="0"/>
              <a:t>商家的痛点</a:t>
            </a:r>
            <a:endParaRPr lang="en-US" altLang="zh-CN" dirty="0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b="1" dirty="0" smtClean="0"/>
              <a:t>1</a:t>
            </a:r>
            <a:r>
              <a:rPr lang="zh-CN" altLang="en-US" b="1" dirty="0" smtClean="0"/>
              <a:t>、</a:t>
            </a:r>
            <a:r>
              <a:rPr lang="zh-CN" altLang="en-US" b="1" dirty="0" smtClean="0">
                <a:solidFill>
                  <a:srgbClr val="FF0000"/>
                </a:solidFill>
              </a:rPr>
              <a:t>流量</a:t>
            </a:r>
            <a:r>
              <a:rPr lang="zh-CN" altLang="en-US" b="1" dirty="0" smtClean="0"/>
              <a:t>太贵</a:t>
            </a:r>
            <a:endParaRPr lang="en-US" altLang="zh-CN" b="1" dirty="0" smtClean="0"/>
          </a:p>
          <a:p>
            <a:r>
              <a:rPr lang="en-US" altLang="zh-CN" b="1" dirty="0" smtClean="0"/>
              <a:t>2</a:t>
            </a:r>
            <a:r>
              <a:rPr lang="zh-CN" altLang="en-US" b="1" dirty="0" smtClean="0"/>
              <a:t>、</a:t>
            </a:r>
            <a:r>
              <a:rPr lang="zh-CN" altLang="en-US" b="1" dirty="0" smtClean="0">
                <a:solidFill>
                  <a:srgbClr val="FF0000"/>
                </a:solidFill>
              </a:rPr>
              <a:t>转化</a:t>
            </a:r>
            <a:r>
              <a:rPr lang="zh-CN" altLang="en-US" b="1" dirty="0" smtClean="0"/>
              <a:t>太低</a:t>
            </a:r>
          </a:p>
          <a:p>
            <a:r>
              <a:rPr lang="en-US" altLang="zh-CN" b="1" dirty="0" smtClean="0"/>
              <a:t>3</a:t>
            </a:r>
            <a:r>
              <a:rPr lang="zh-CN" altLang="en-US" b="1" dirty="0" smtClean="0"/>
              <a:t>、</a:t>
            </a:r>
            <a:r>
              <a:rPr lang="zh-CN" altLang="en-US" b="1" dirty="0" smtClean="0">
                <a:solidFill>
                  <a:srgbClr val="FF0000"/>
                </a:solidFill>
              </a:rPr>
              <a:t>客单价</a:t>
            </a:r>
            <a:r>
              <a:rPr lang="zh-CN" altLang="en-US" b="1" dirty="0" smtClean="0"/>
              <a:t>上不去</a:t>
            </a:r>
            <a:endParaRPr lang="en-US" altLang="zh-CN" b="1" dirty="0" smtClean="0"/>
          </a:p>
          <a:p>
            <a:r>
              <a:rPr lang="en-US" altLang="zh-CN" b="1" dirty="0" smtClean="0"/>
              <a:t>4</a:t>
            </a:r>
            <a:r>
              <a:rPr lang="zh-CN" altLang="en-US" b="1" dirty="0" smtClean="0"/>
              <a:t>、</a:t>
            </a:r>
            <a:r>
              <a:rPr lang="zh-CN" altLang="en-US" b="1" dirty="0" smtClean="0">
                <a:solidFill>
                  <a:srgbClr val="FF0000"/>
                </a:solidFill>
              </a:rPr>
              <a:t>促销</a:t>
            </a:r>
            <a:r>
              <a:rPr lang="zh-CN" altLang="en-US" b="1" dirty="0" smtClean="0"/>
              <a:t>？不促不销</a:t>
            </a:r>
            <a:endParaRPr lang="en-US" altLang="zh-CN" b="1" dirty="0" smtClean="0"/>
          </a:p>
          <a:p>
            <a:r>
              <a:rPr lang="en-US" altLang="zh-CN" b="1" dirty="0" smtClean="0"/>
              <a:t>5</a:t>
            </a:r>
            <a:r>
              <a:rPr lang="zh-CN" altLang="en-US" b="1" dirty="0" smtClean="0"/>
              <a:t>、</a:t>
            </a:r>
            <a:r>
              <a:rPr lang="zh-CN" altLang="en-US" b="1" dirty="0" smtClean="0">
                <a:solidFill>
                  <a:srgbClr val="FF0000"/>
                </a:solidFill>
              </a:rPr>
              <a:t>精准引流</a:t>
            </a:r>
            <a:r>
              <a:rPr lang="zh-CN" altLang="en-US" b="1" dirty="0" smtClean="0"/>
              <a:t>的那些，到底咋玩的？</a:t>
            </a:r>
            <a:endParaRPr lang="en-US" altLang="zh-CN" b="1" dirty="0" smtClean="0"/>
          </a:p>
          <a:p>
            <a:r>
              <a:rPr lang="en-US" altLang="zh-CN" b="1" dirty="0" smtClean="0"/>
              <a:t>6</a:t>
            </a:r>
            <a:r>
              <a:rPr lang="zh-CN" altLang="en-US" b="1" dirty="0" smtClean="0"/>
              <a:t>、</a:t>
            </a:r>
            <a:r>
              <a:rPr lang="zh-CN" altLang="en-US" b="1" dirty="0" smtClean="0">
                <a:solidFill>
                  <a:srgbClr val="FF0000"/>
                </a:solidFill>
              </a:rPr>
              <a:t>阿里变化</a:t>
            </a:r>
            <a:r>
              <a:rPr lang="zh-CN" altLang="en-US" b="1" dirty="0" smtClean="0"/>
              <a:t>太快，动作太多，跟不上</a:t>
            </a:r>
            <a:r>
              <a:rPr lang="en-US" altLang="zh-CN" b="1" dirty="0" smtClean="0"/>
              <a:t>……</a:t>
            </a:r>
          </a:p>
          <a:p>
            <a:r>
              <a:rPr lang="en-US" altLang="zh-CN" b="1" dirty="0" smtClean="0"/>
              <a:t>7</a:t>
            </a:r>
            <a:r>
              <a:rPr lang="zh-CN" altLang="en-US" b="1" dirty="0" smtClean="0"/>
              <a:t>、谁能帮帮我，有</a:t>
            </a:r>
            <a:r>
              <a:rPr lang="zh-CN" altLang="en-US" b="1" dirty="0" smtClean="0">
                <a:solidFill>
                  <a:srgbClr val="FF0000"/>
                </a:solidFill>
              </a:rPr>
              <a:t>一对一辅导</a:t>
            </a:r>
            <a:r>
              <a:rPr lang="zh-CN" altLang="en-US" b="1" dirty="0" smtClean="0"/>
              <a:t>吗</a:t>
            </a:r>
            <a:r>
              <a:rPr lang="en-US" altLang="zh-CN" b="1" dirty="0" smtClean="0"/>
              <a:t>?</a:t>
            </a:r>
          </a:p>
          <a:p>
            <a:r>
              <a:rPr lang="en-US" altLang="zh-CN" b="1" dirty="0" smtClean="0"/>
              <a:t>8</a:t>
            </a:r>
            <a:r>
              <a:rPr lang="zh-CN" altLang="en-US" b="1" dirty="0" smtClean="0"/>
              <a:t>、以及</a:t>
            </a:r>
            <a:r>
              <a:rPr lang="zh-CN" altLang="en-US" b="1" dirty="0" smtClean="0">
                <a:solidFill>
                  <a:srgbClr val="FF0000"/>
                </a:solidFill>
              </a:rPr>
              <a:t>不能说</a:t>
            </a:r>
            <a:r>
              <a:rPr lang="zh-CN" altLang="en-US" b="1" dirty="0" smtClean="0"/>
              <a:t>的诱惑</a:t>
            </a:r>
            <a:r>
              <a:rPr lang="en-US" altLang="zh-CN" b="1" dirty="0" smtClean="0"/>
              <a:t>……</a:t>
            </a:r>
          </a:p>
        </p:txBody>
      </p:sp>
    </p:spTree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2-3 </a:t>
            </a:r>
            <a:r>
              <a:rPr lang="zh-CN" altLang="en-US" dirty="0" smtClean="0"/>
              <a:t>内容</a:t>
            </a:r>
            <a:r>
              <a:rPr lang="zh-CN" altLang="en-US" dirty="0"/>
              <a:t>到底代表的是啥？</a:t>
            </a:r>
            <a:endParaRPr lang="zh-CN" altLang="en-US" dirty="0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4400" b="1" dirty="0">
                <a:solidFill>
                  <a:srgbClr val="FF0000"/>
                </a:solidFill>
                <a:latin typeface="+mj-ea"/>
              </a:rPr>
              <a:t>销售额</a:t>
            </a:r>
            <a:r>
              <a:rPr lang="en-US" altLang="zh-CN" sz="4400" b="1" dirty="0">
                <a:solidFill>
                  <a:srgbClr val="FF0000"/>
                </a:solidFill>
                <a:latin typeface="+mj-ea"/>
              </a:rPr>
              <a:t>=</a:t>
            </a:r>
            <a:r>
              <a:rPr lang="zh-CN" altLang="en-US" sz="4400" b="1" dirty="0">
                <a:solidFill>
                  <a:srgbClr val="FF0000"/>
                </a:solidFill>
                <a:latin typeface="+mj-ea"/>
              </a:rPr>
              <a:t>？</a:t>
            </a:r>
            <a:endParaRPr lang="en-US" altLang="zh-CN" sz="4400" b="1" dirty="0">
              <a:solidFill>
                <a:srgbClr val="FF0000"/>
              </a:solidFill>
              <a:latin typeface="+mj-ea"/>
            </a:endParaRPr>
          </a:p>
          <a:p>
            <a:endParaRPr lang="en-US" altLang="zh-CN" b="1" dirty="0">
              <a:solidFill>
                <a:srgbClr val="FF0000"/>
              </a:solidFill>
              <a:latin typeface="+mj-ea"/>
            </a:endParaRPr>
          </a:p>
          <a:p>
            <a:r>
              <a:rPr lang="zh-CN" altLang="en-US" b="1" dirty="0">
                <a:latin typeface="+mj-ea"/>
              </a:rPr>
              <a:t>为什么有的店铺几万</a:t>
            </a:r>
            <a:r>
              <a:rPr lang="en-US" altLang="zh-CN" b="1" dirty="0">
                <a:latin typeface="+mj-ea"/>
              </a:rPr>
              <a:t>UV</a:t>
            </a:r>
            <a:r>
              <a:rPr lang="zh-CN" altLang="en-US" b="1" dirty="0">
                <a:latin typeface="+mj-ea"/>
              </a:rPr>
              <a:t>还说缺</a:t>
            </a:r>
            <a:r>
              <a:rPr lang="zh-CN" altLang="en-US" b="1" dirty="0">
                <a:solidFill>
                  <a:srgbClr val="FF0000"/>
                </a:solidFill>
                <a:latin typeface="+mj-ea"/>
              </a:rPr>
              <a:t>流量</a:t>
            </a:r>
            <a:r>
              <a:rPr lang="zh-CN" altLang="en-US" b="1" dirty="0">
                <a:latin typeface="+mj-ea"/>
              </a:rPr>
              <a:t>？</a:t>
            </a:r>
          </a:p>
          <a:p>
            <a:r>
              <a:rPr lang="zh-CN" altLang="en-US" b="1" dirty="0">
                <a:latin typeface="+mj-ea"/>
              </a:rPr>
              <a:t>为什么有的店铺总是聚划算还说</a:t>
            </a:r>
            <a:r>
              <a:rPr lang="zh-CN" altLang="en-US" b="1" dirty="0">
                <a:solidFill>
                  <a:srgbClr val="FF0000"/>
                </a:solidFill>
                <a:latin typeface="+mj-ea"/>
              </a:rPr>
              <a:t>转化</a:t>
            </a:r>
            <a:r>
              <a:rPr lang="zh-CN" altLang="en-US" b="1" dirty="0">
                <a:latin typeface="+mj-ea"/>
              </a:rPr>
              <a:t>太差？</a:t>
            </a:r>
          </a:p>
          <a:p>
            <a:r>
              <a:rPr lang="zh-CN" altLang="en-US" b="1" dirty="0">
                <a:latin typeface="+mj-ea"/>
              </a:rPr>
              <a:t>为什么有的店铺客单很高却抱怨</a:t>
            </a:r>
            <a:r>
              <a:rPr lang="zh-CN" altLang="en-US" b="1" dirty="0">
                <a:solidFill>
                  <a:srgbClr val="FF0000"/>
                </a:solidFill>
                <a:latin typeface="+mj-ea"/>
              </a:rPr>
              <a:t>客单</a:t>
            </a:r>
            <a:r>
              <a:rPr lang="zh-CN" altLang="en-US" b="1" dirty="0">
                <a:latin typeface="+mj-ea"/>
              </a:rPr>
              <a:t>不好？</a:t>
            </a:r>
            <a:endParaRPr lang="en-US" altLang="zh-CN" sz="2400" dirty="0">
              <a:latin typeface="+mj-ea"/>
            </a:endParaRPr>
          </a:p>
          <a:p>
            <a:pPr algn="ctr">
              <a:buNone/>
            </a:pPr>
            <a:endParaRPr lang="zh-CN" alt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743693966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2-3 </a:t>
            </a:r>
            <a:r>
              <a:rPr lang="zh-CN" altLang="en-US" dirty="0" smtClean="0"/>
              <a:t>内容到底代表的是啥？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zh-CN" altLang="en-US" sz="4000" b="1" dirty="0">
                <a:solidFill>
                  <a:srgbClr val="FF0000"/>
                </a:solidFill>
              </a:rPr>
              <a:t>内容是啥？是趋势！</a:t>
            </a:r>
          </a:p>
          <a:p>
            <a:endParaRPr lang="zh-CN" altLang="en-US" dirty="0" smtClean="0"/>
          </a:p>
          <a:p>
            <a:r>
              <a:rPr lang="zh-CN" altLang="en-US" sz="2800" dirty="0" smtClean="0"/>
              <a:t>缺东西，所以买东西</a:t>
            </a:r>
            <a:r>
              <a:rPr lang="en-US" altLang="zh-CN" sz="2800" dirty="0" smtClean="0"/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用搜索！是过去式！</a:t>
            </a:r>
          </a:p>
          <a:p>
            <a:r>
              <a:rPr lang="zh-CN" altLang="en-US" sz="2800" dirty="0" smtClean="0"/>
              <a:t>啥也不缺，根本不知道搜啥，咋办？</a:t>
            </a:r>
          </a:p>
          <a:p>
            <a:endParaRPr lang="zh-CN" altLang="en-US" sz="2800" dirty="0" smtClean="0"/>
          </a:p>
          <a:p>
            <a:r>
              <a:rPr lang="zh-CN" altLang="en-US" sz="2800" dirty="0" smtClean="0"/>
              <a:t>让</a:t>
            </a:r>
            <a:r>
              <a:rPr lang="zh-CN" altLang="en-US" sz="2800" dirty="0"/>
              <a:t>客户</a:t>
            </a:r>
            <a:r>
              <a:rPr lang="zh-CN" altLang="en-US" sz="2800" dirty="0" smtClean="0"/>
              <a:t>知道自己缺啥</a:t>
            </a:r>
            <a:r>
              <a:rPr lang="en-US" altLang="zh-CN" sz="2800" dirty="0" smtClean="0"/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靠内容！是未来式！</a:t>
            </a:r>
          </a:p>
          <a:p>
            <a:r>
              <a:rPr lang="zh-CN" altLang="en-US" sz="2800" dirty="0" smtClean="0">
                <a:solidFill>
                  <a:srgbClr val="FF0000"/>
                </a:solidFill>
              </a:rPr>
              <a:t>搜索逻辑</a:t>
            </a:r>
            <a:r>
              <a:rPr lang="zh-CN" altLang="en-US" sz="2800" dirty="0" smtClean="0"/>
              <a:t>流量向</a:t>
            </a:r>
            <a:r>
              <a:rPr lang="zh-CN" altLang="en-US" sz="2800" dirty="0" smtClean="0">
                <a:solidFill>
                  <a:srgbClr val="FF0000"/>
                </a:solidFill>
              </a:rPr>
              <a:t>内容逻辑</a:t>
            </a:r>
            <a:r>
              <a:rPr lang="zh-CN" altLang="en-US" sz="2800" dirty="0" smtClean="0"/>
              <a:t>流量的转变！</a:t>
            </a:r>
          </a:p>
        </p:txBody>
      </p:sp>
    </p:spTree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2-3 </a:t>
            </a:r>
            <a:r>
              <a:rPr lang="zh-CN" altLang="en-US" dirty="0" smtClean="0"/>
              <a:t>内容到底代表的是啥？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600" b="1" dirty="0">
                <a:solidFill>
                  <a:srgbClr val="FF0000"/>
                </a:solidFill>
                <a:latin typeface="+mj-ea"/>
              </a:rPr>
              <a:t>销售额</a:t>
            </a:r>
            <a:r>
              <a:rPr lang="en-US" altLang="zh-CN" sz="3600" b="1" dirty="0">
                <a:solidFill>
                  <a:srgbClr val="FF0000"/>
                </a:solidFill>
                <a:latin typeface="+mj-ea"/>
              </a:rPr>
              <a:t>=</a:t>
            </a:r>
            <a:r>
              <a:rPr lang="zh-CN" altLang="en-US" sz="3600" b="1" dirty="0">
                <a:solidFill>
                  <a:srgbClr val="FF0000"/>
                </a:solidFill>
                <a:latin typeface="+mj-ea"/>
              </a:rPr>
              <a:t>种草量*收割率*跟风</a:t>
            </a:r>
            <a:endParaRPr lang="en-US" altLang="zh-CN" sz="3600" b="1" dirty="0">
              <a:solidFill>
                <a:srgbClr val="FF0000"/>
              </a:solidFill>
              <a:latin typeface="+mj-ea"/>
            </a:endParaRPr>
          </a:p>
          <a:p>
            <a:endParaRPr lang="en-US" altLang="zh-CN" sz="3600" b="1" dirty="0">
              <a:solidFill>
                <a:srgbClr val="C00000"/>
              </a:solidFill>
              <a:latin typeface="+mj-ea"/>
            </a:endParaRPr>
          </a:p>
          <a:p>
            <a:r>
              <a:rPr lang="zh-CN" altLang="en-US" sz="2800" b="1" dirty="0">
                <a:latin typeface="+mj-ea"/>
              </a:rPr>
              <a:t>种草：多大范围，种多少草，是否长草</a:t>
            </a:r>
          </a:p>
          <a:p>
            <a:r>
              <a:rPr lang="zh-CN" altLang="en-US" sz="2800" b="1" dirty="0">
                <a:latin typeface="+mj-ea"/>
              </a:rPr>
              <a:t>收割：活动形式，收割频率，是否收割成功</a:t>
            </a:r>
          </a:p>
          <a:p>
            <a:r>
              <a:rPr lang="zh-CN" altLang="en-US" sz="2800" b="1" dirty="0">
                <a:latin typeface="+mj-ea"/>
              </a:rPr>
              <a:t>跟风：样板客单，是否起风，跟风比率</a:t>
            </a:r>
            <a:endParaRPr lang="en-US" altLang="zh-CN" sz="2800" dirty="0">
              <a:latin typeface="+mj-ea"/>
            </a:endParaRPr>
          </a:p>
          <a:p>
            <a:pPr algn="ctr">
              <a:buNone/>
            </a:pPr>
            <a:endParaRPr lang="zh-CN" alt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1715872569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2-4 </a:t>
            </a:r>
            <a:r>
              <a:rPr lang="zh-CN" altLang="en-US" dirty="0" smtClean="0"/>
              <a:t>应该怎么对待内容？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4400" b="1" dirty="0">
                <a:solidFill>
                  <a:srgbClr val="FF0000"/>
                </a:solidFill>
                <a:latin typeface="+mj-ea"/>
              </a:rPr>
              <a:t>品牌</a:t>
            </a:r>
          </a:p>
          <a:p>
            <a:r>
              <a:rPr lang="zh-CN" altLang="en-US" sz="4400" b="1" dirty="0">
                <a:solidFill>
                  <a:srgbClr val="FF0000"/>
                </a:solidFill>
                <a:latin typeface="+mj-ea"/>
              </a:rPr>
              <a:t>电商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+mj-ea"/>
              </a:rPr>
              <a:t>推广</a:t>
            </a:r>
          </a:p>
          <a:p>
            <a:r>
              <a:rPr lang="zh-CN" altLang="en-US" sz="2000" b="1" dirty="0">
                <a:solidFill>
                  <a:srgbClr val="FF0000"/>
                </a:solidFill>
                <a:latin typeface="+mj-ea"/>
              </a:rPr>
              <a:t>微淘</a:t>
            </a:r>
          </a:p>
          <a:p>
            <a:r>
              <a:rPr lang="zh-CN" altLang="en-US" sz="1050" b="1" dirty="0">
                <a:solidFill>
                  <a:srgbClr val="FF0000"/>
                </a:solidFill>
                <a:latin typeface="+mj-ea"/>
              </a:rPr>
              <a:t>内容</a:t>
            </a:r>
            <a:r>
              <a:rPr lang="zh-CN" altLang="en-US" sz="1050" b="1" dirty="0" smtClean="0">
                <a:solidFill>
                  <a:srgbClr val="FF0000"/>
                </a:solidFill>
                <a:latin typeface="+mj-ea"/>
              </a:rPr>
              <a:t>？</a:t>
            </a:r>
            <a:endParaRPr lang="en-US" altLang="zh-CN" sz="900" dirty="0">
              <a:solidFill>
                <a:srgbClr val="FF0000"/>
              </a:solidFill>
              <a:latin typeface="+mj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84345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2-4 </a:t>
            </a:r>
            <a:r>
              <a:rPr lang="zh-CN" altLang="en-US" dirty="0" smtClean="0"/>
              <a:t>应该怎么对待内容？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>
                <a:latin typeface="+mj-ea"/>
              </a:rPr>
              <a:t>思考</a:t>
            </a:r>
            <a:r>
              <a:rPr lang="zh-CN" altLang="en-US" dirty="0">
                <a:latin typeface="+mj-ea"/>
              </a:rPr>
              <a:t>一个问题：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  <a:latin typeface="+mj-ea"/>
              </a:rPr>
              <a:t>内容负责人，是否可以直接对老大汇报</a:t>
            </a:r>
            <a:r>
              <a:rPr lang="zh-CN" altLang="en-US" b="1" dirty="0" smtClean="0">
                <a:solidFill>
                  <a:srgbClr val="FF0000"/>
                </a:solidFill>
                <a:latin typeface="+mj-ea"/>
              </a:rPr>
              <a:t>？</a:t>
            </a:r>
            <a:endParaRPr lang="en-US" altLang="zh-CN" b="1" dirty="0" smtClean="0">
              <a:solidFill>
                <a:srgbClr val="FF0000"/>
              </a:solidFill>
              <a:latin typeface="+mj-ea"/>
            </a:endParaRPr>
          </a:p>
          <a:p>
            <a:pPr marL="0" indent="0">
              <a:buNone/>
            </a:pPr>
            <a:endParaRPr lang="en-US" altLang="zh-CN" b="1" dirty="0">
              <a:solidFill>
                <a:srgbClr val="FF0000"/>
              </a:solidFill>
              <a:latin typeface="+mj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8002110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4</a:t>
            </a:r>
            <a:r>
              <a:rPr lang="zh-CN" altLang="en-US" dirty="0" smtClean="0"/>
              <a:t>、应该怎么对待内容？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+mj-ea"/>
              </a:rPr>
              <a:t>理顺</a:t>
            </a:r>
            <a:r>
              <a:rPr lang="zh-CN" altLang="en-US" sz="2800" b="1" dirty="0">
                <a:solidFill>
                  <a:srgbClr val="FF0000"/>
                </a:solidFill>
                <a:latin typeface="+mj-ea"/>
              </a:rPr>
              <a:t>下面的问题：</a:t>
            </a:r>
          </a:p>
          <a:p>
            <a:r>
              <a:rPr lang="en-US" altLang="zh-CN" sz="2400" dirty="0">
                <a:latin typeface="+mj-ea"/>
              </a:rPr>
              <a:t>1</a:t>
            </a:r>
            <a:r>
              <a:rPr lang="zh-CN" altLang="en-US" sz="2400" dirty="0">
                <a:latin typeface="+mj-ea"/>
              </a:rPr>
              <a:t>、内容负责人，在公司内的位置在哪？</a:t>
            </a:r>
          </a:p>
          <a:p>
            <a:r>
              <a:rPr lang="en-US" altLang="zh-CN" sz="2400" dirty="0">
                <a:latin typeface="+mj-ea"/>
              </a:rPr>
              <a:t>2</a:t>
            </a:r>
            <a:r>
              <a:rPr lang="zh-CN" altLang="en-US" sz="2400" dirty="0">
                <a:latin typeface="+mj-ea"/>
              </a:rPr>
              <a:t>、对外合作的内容和自己做的内容（微淘），什么关系？</a:t>
            </a:r>
          </a:p>
          <a:p>
            <a:r>
              <a:rPr lang="en-US" altLang="zh-CN" sz="2400" dirty="0">
                <a:latin typeface="+mj-ea"/>
              </a:rPr>
              <a:t>3</a:t>
            </a:r>
            <a:r>
              <a:rPr lang="zh-CN" altLang="en-US" sz="2400" dirty="0">
                <a:latin typeface="+mj-ea"/>
              </a:rPr>
              <a:t>、合作过达人，为什么总是感觉效果不好？效果是什么？</a:t>
            </a:r>
          </a:p>
          <a:p>
            <a:r>
              <a:rPr lang="en-US" altLang="zh-CN" sz="2400" dirty="0">
                <a:latin typeface="+mj-ea"/>
              </a:rPr>
              <a:t>4</a:t>
            </a:r>
            <a:r>
              <a:rPr lang="zh-CN" altLang="en-US" sz="2400" dirty="0">
                <a:latin typeface="+mj-ea"/>
              </a:rPr>
              <a:t>、达人来找你们店铺，能找到负责人吗？为什么？</a:t>
            </a:r>
          </a:p>
          <a:p>
            <a:r>
              <a:rPr lang="en-US" altLang="zh-CN" sz="2400" dirty="0">
                <a:latin typeface="+mj-ea"/>
              </a:rPr>
              <a:t>5</a:t>
            </a:r>
            <a:r>
              <a:rPr lang="zh-CN" altLang="en-US" sz="2400" dirty="0">
                <a:latin typeface="+mj-ea"/>
              </a:rPr>
              <a:t>、我们自己店铺的人，看内容吗？怎么看？</a:t>
            </a:r>
          </a:p>
          <a:p>
            <a:r>
              <a:rPr lang="en-US" altLang="zh-CN" sz="2400" dirty="0">
                <a:latin typeface="+mj-ea"/>
              </a:rPr>
              <a:t>6</a:t>
            </a:r>
            <a:r>
              <a:rPr lang="zh-CN" altLang="en-US" sz="2400" dirty="0">
                <a:latin typeface="+mj-ea"/>
              </a:rPr>
              <a:t>、我们产品的亮点在哪？有何为证？</a:t>
            </a:r>
          </a:p>
          <a:p>
            <a:r>
              <a:rPr lang="en-US" altLang="zh-CN" sz="2400" dirty="0">
                <a:latin typeface="+mj-ea"/>
              </a:rPr>
              <a:t>……</a:t>
            </a:r>
          </a:p>
          <a:p>
            <a:pPr marL="0" indent="0">
              <a:buNone/>
            </a:pPr>
            <a:endParaRPr lang="en-US" altLang="zh-CN" sz="1800" b="1" dirty="0">
              <a:solidFill>
                <a:srgbClr val="FF0000"/>
              </a:solidFill>
              <a:latin typeface="+mj-ea"/>
            </a:endParaRPr>
          </a:p>
          <a:p>
            <a:pPr algn="ctr">
              <a:buNone/>
            </a:pPr>
            <a:endParaRPr lang="zh-CN" altLang="en-US" sz="1800" dirty="0" smtClean="0"/>
          </a:p>
        </p:txBody>
      </p:sp>
    </p:spTree>
    <p:extLst>
      <p:ext uri="{BB962C8B-B14F-4D97-AF65-F5344CB8AC3E}">
        <p14:creationId xmlns="" xmlns:p14="http://schemas.microsoft.com/office/powerpoint/2010/main" val="2984138967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r>
              <a:rPr lang="zh-CN" altLang="en-US" dirty="0" smtClean="0"/>
              <a:t>、装修：如何做好内容？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zh-CN" altLang="en-US" b="1" dirty="0" smtClean="0">
                <a:solidFill>
                  <a:srgbClr val="FF0000"/>
                </a:solidFill>
              </a:rPr>
              <a:t>做内容和做品牌以及做产品的逻辑相似</a:t>
            </a:r>
          </a:p>
          <a:p>
            <a:r>
              <a:rPr lang="en-US" altLang="zh-CN" dirty="0" smtClean="0"/>
              <a:t>1</a:t>
            </a:r>
            <a:r>
              <a:rPr lang="zh-CN" altLang="en-US" dirty="0" smtClean="0"/>
              <a:t>、研究你的读者（客户、粉丝）</a:t>
            </a:r>
            <a:endParaRPr lang="en-US" altLang="zh-CN" dirty="0" smtClean="0"/>
          </a:p>
          <a:p>
            <a:r>
              <a:rPr lang="en-US" altLang="zh-CN" dirty="0" smtClean="0"/>
              <a:t>2</a:t>
            </a:r>
            <a:r>
              <a:rPr lang="zh-CN" altLang="en-US" dirty="0" smtClean="0"/>
              <a:t>、定位你自己（产品、服务）</a:t>
            </a:r>
            <a:endParaRPr lang="en-US" altLang="zh-CN" dirty="0" smtClean="0"/>
          </a:p>
          <a:p>
            <a:endParaRPr lang="en-US" altLang="zh-CN" dirty="0"/>
          </a:p>
          <a:p>
            <a:pPr>
              <a:buNone/>
            </a:pPr>
            <a:r>
              <a:rPr lang="zh-CN" altLang="en-US" b="1" dirty="0" smtClean="0">
                <a:solidFill>
                  <a:srgbClr val="FF0000"/>
                </a:solidFill>
              </a:rPr>
              <a:t>几个小细节，小窍门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endParaRPr lang="en-US" altLang="zh-CN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zh-CN" altLang="en-US" b="1" dirty="0" smtClean="0">
                <a:solidFill>
                  <a:srgbClr val="FF0000"/>
                </a:solidFill>
              </a:rPr>
              <a:t>逐步去提升和补全的点</a:t>
            </a:r>
          </a:p>
        </p:txBody>
      </p:sp>
    </p:spTree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内容和品牌：逻辑</a:t>
            </a:r>
            <a:r>
              <a:rPr lang="zh-CN" altLang="en-US" dirty="0">
                <a:solidFill>
                  <a:schemeClr val="bg1"/>
                </a:solidFill>
              </a:rPr>
              <a:t>相似</a:t>
            </a:r>
            <a:endParaRPr lang="zh-CN" altLang="en-US" dirty="0" smtClean="0">
              <a:solidFill>
                <a:schemeClr val="bg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zh-CN" altLang="en-US" b="1" dirty="0" smtClean="0">
                <a:solidFill>
                  <a:srgbClr val="FF0000"/>
                </a:solidFill>
              </a:rPr>
              <a:t>会做品牌或者产品，就会做内容！</a:t>
            </a:r>
            <a:endParaRPr lang="en-US" altLang="zh-CN" b="1" dirty="0">
              <a:solidFill>
                <a:srgbClr val="FF0000"/>
              </a:solidFill>
            </a:endParaRPr>
          </a:p>
          <a:p>
            <a:pPr>
              <a:buNone/>
            </a:pPr>
            <a:endParaRPr lang="zh-CN" altLang="en-US" b="1" dirty="0" smtClean="0">
              <a:solidFill>
                <a:srgbClr val="FF0000"/>
              </a:solidFill>
            </a:endParaRPr>
          </a:p>
          <a:p>
            <a:r>
              <a:rPr lang="zh-CN" altLang="en-US" dirty="0" smtClean="0"/>
              <a:t>步骤</a:t>
            </a:r>
            <a:r>
              <a:rPr lang="en-US" altLang="zh-CN" dirty="0" smtClean="0"/>
              <a:t>1</a:t>
            </a:r>
            <a:r>
              <a:rPr lang="zh-CN" altLang="en-US" dirty="0" smtClean="0"/>
              <a:t>：客户分析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研究你的读者</a:t>
            </a:r>
            <a:endParaRPr lang="en-US" altLang="zh-CN" dirty="0" smtClean="0"/>
          </a:p>
          <a:p>
            <a:r>
              <a:rPr lang="zh-CN" altLang="en-US" dirty="0" smtClean="0"/>
              <a:t>步骤</a:t>
            </a:r>
            <a:r>
              <a:rPr lang="en-US" altLang="zh-CN" dirty="0" smtClean="0"/>
              <a:t>2</a:t>
            </a:r>
            <a:r>
              <a:rPr lang="zh-CN" altLang="en-US" dirty="0" smtClean="0"/>
              <a:t>：品牌</a:t>
            </a:r>
            <a:r>
              <a:rPr lang="en-US" altLang="zh-CN" dirty="0" smtClean="0"/>
              <a:t>/</a:t>
            </a:r>
            <a:r>
              <a:rPr lang="zh-CN" altLang="en-US" dirty="0" smtClean="0"/>
              <a:t>产品定位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定位作者自己</a:t>
            </a:r>
            <a:endParaRPr lang="en-US" altLang="zh-CN" dirty="0" smtClean="0"/>
          </a:p>
        </p:txBody>
      </p:sp>
    </p:spTree>
    <p:extLst>
      <p:ext uri="{BB962C8B-B14F-4D97-AF65-F5344CB8AC3E}">
        <p14:creationId xmlns="" xmlns:p14="http://schemas.microsoft.com/office/powerpoint/2010/main" val="3069713149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3-1-1 </a:t>
            </a:r>
            <a:r>
              <a:rPr lang="zh-CN" altLang="en-US" dirty="0" smtClean="0"/>
              <a:t>研究读者（客户、粉丝）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、你的读者是谁，他们什么样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>
                <a:solidFill>
                  <a:srgbClr val="FF0000"/>
                </a:solidFill>
              </a:rPr>
              <a:t>了解客户</a:t>
            </a:r>
          </a:p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、他们需要什么东西，为什么需要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>
                <a:solidFill>
                  <a:srgbClr val="FF0000"/>
                </a:solidFill>
              </a:rPr>
              <a:t>痛点</a:t>
            </a:r>
          </a:p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、他们的消费行为是什么样的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>
                <a:solidFill>
                  <a:srgbClr val="FF0000"/>
                </a:solidFill>
              </a:rPr>
              <a:t>为啥买</a:t>
            </a:r>
          </a:p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、他们如何看待收费（广告）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>
                <a:solidFill>
                  <a:srgbClr val="FF0000"/>
                </a:solidFill>
              </a:rPr>
              <a:t>价格预期</a:t>
            </a:r>
          </a:p>
          <a:p>
            <a:r>
              <a:rPr lang="en-US" altLang="zh-CN" sz="2800" dirty="0" smtClean="0"/>
              <a:t>5</a:t>
            </a:r>
            <a:r>
              <a:rPr lang="zh-CN" altLang="en-US" sz="2800" dirty="0" smtClean="0"/>
              <a:t>、他们对你的粘性有多大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>
                <a:solidFill>
                  <a:srgbClr val="FF0000"/>
                </a:solidFill>
              </a:rPr>
              <a:t>消费频次</a:t>
            </a:r>
          </a:p>
          <a:p>
            <a:r>
              <a:rPr lang="en-US" altLang="zh-CN" sz="2800" dirty="0" smtClean="0"/>
              <a:t>……</a:t>
            </a:r>
            <a:endParaRPr lang="zh-CN" altLang="en-US" sz="2800" dirty="0" smtClean="0"/>
          </a:p>
        </p:txBody>
      </p:sp>
    </p:spTree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3-1-2 </a:t>
            </a:r>
            <a:r>
              <a:rPr lang="zh-CN" altLang="en-US" dirty="0" smtClean="0"/>
              <a:t>定位你自己（产品、服务）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、我是谁，我为什么是这样的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>
                <a:solidFill>
                  <a:srgbClr val="FF0000"/>
                </a:solidFill>
              </a:rPr>
              <a:t>品牌</a:t>
            </a:r>
          </a:p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、我能提供什么东西，为什么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>
                <a:solidFill>
                  <a:srgbClr val="FF0000"/>
                </a:solidFill>
              </a:rPr>
              <a:t>产品</a:t>
            </a:r>
          </a:p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、我通过什么样的方式展现内容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>
                <a:solidFill>
                  <a:srgbClr val="FF0000"/>
                </a:solidFill>
              </a:rPr>
              <a:t>渠道</a:t>
            </a:r>
          </a:p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、我和客户之间有什么关系和互动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>
                <a:solidFill>
                  <a:srgbClr val="FF0000"/>
                </a:solidFill>
              </a:rPr>
              <a:t>服务</a:t>
            </a:r>
          </a:p>
          <a:p>
            <a:r>
              <a:rPr lang="en-US" altLang="zh-CN" sz="2800" dirty="0" smtClean="0"/>
              <a:t>5</a:t>
            </a:r>
            <a:r>
              <a:rPr lang="zh-CN" altLang="en-US" sz="2800" dirty="0" smtClean="0"/>
              <a:t>、我如何把我的内容变现，读者付出什么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>
                <a:solidFill>
                  <a:srgbClr val="FF0000"/>
                </a:solidFill>
              </a:rPr>
              <a:t>价格</a:t>
            </a:r>
          </a:p>
          <a:p>
            <a:r>
              <a:rPr lang="en-US" altLang="zh-CN" sz="2800" dirty="0" smtClean="0"/>
              <a:t>……</a:t>
            </a:r>
            <a:endParaRPr lang="zh-CN" altLang="en-US" sz="2800" dirty="0" smtClean="0"/>
          </a:p>
        </p:txBody>
      </p:sp>
    </p:spTree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3-2 </a:t>
            </a:r>
            <a:r>
              <a:rPr lang="zh-CN" altLang="en-US" dirty="0" smtClean="0"/>
              <a:t>几个小细节，小窍门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b="1" dirty="0" smtClean="0">
                <a:solidFill>
                  <a:srgbClr val="FF0000"/>
                </a:solidFill>
              </a:rPr>
              <a:t>1</a:t>
            </a:r>
            <a:r>
              <a:rPr lang="zh-CN" altLang="en-US" b="1" dirty="0" smtClean="0">
                <a:solidFill>
                  <a:srgbClr val="FF0000"/>
                </a:solidFill>
              </a:rPr>
              <a:t>、介绍自己，强化自己定位。</a:t>
            </a:r>
          </a:p>
          <a:p>
            <a:endParaRPr lang="zh-CN" altLang="en-US" dirty="0" smtClean="0"/>
          </a:p>
          <a:p>
            <a:r>
              <a:rPr lang="en-US" altLang="zh-CN" b="1" dirty="0" smtClean="0">
                <a:solidFill>
                  <a:srgbClr val="FF0000"/>
                </a:solidFill>
              </a:rPr>
              <a:t>2</a:t>
            </a:r>
            <a:r>
              <a:rPr lang="zh-CN" altLang="en-US" b="1" dirty="0" smtClean="0">
                <a:solidFill>
                  <a:srgbClr val="FF0000"/>
                </a:solidFill>
              </a:rPr>
              <a:t>、人格化自己，随时让读者感觉到你是一个活生生的人。</a:t>
            </a:r>
          </a:p>
          <a:p>
            <a:endParaRPr lang="zh-CN" altLang="en-US" dirty="0" smtClean="0"/>
          </a:p>
          <a:p>
            <a:r>
              <a:rPr lang="en-US" altLang="zh-CN" b="1" dirty="0" smtClean="0">
                <a:solidFill>
                  <a:srgbClr val="FF0000"/>
                </a:solidFill>
              </a:rPr>
              <a:t>3</a:t>
            </a:r>
            <a:r>
              <a:rPr lang="zh-CN" altLang="en-US" b="1" dirty="0" smtClean="0">
                <a:solidFill>
                  <a:srgbClr val="FF0000"/>
                </a:solidFill>
              </a:rPr>
              <a:t>、保持自己的专业性！</a:t>
            </a:r>
          </a:p>
          <a:p>
            <a:endParaRPr lang="zh-CN" altLang="en-US" dirty="0" smtClean="0"/>
          </a:p>
          <a:p>
            <a:r>
              <a:rPr lang="en-US" altLang="zh-CN" b="1" dirty="0" smtClean="0">
                <a:solidFill>
                  <a:srgbClr val="FF0000"/>
                </a:solidFill>
              </a:rPr>
              <a:t>4</a:t>
            </a:r>
            <a:r>
              <a:rPr lang="zh-CN" altLang="en-US" b="1" dirty="0" smtClean="0">
                <a:solidFill>
                  <a:srgbClr val="FF0000"/>
                </a:solidFill>
              </a:rPr>
              <a:t>、提供可以深度阅读的内容，尽量深度。</a:t>
            </a:r>
          </a:p>
        </p:txBody>
      </p:sp>
    </p:spTree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3-3 </a:t>
            </a:r>
            <a:r>
              <a:rPr lang="zh-CN" altLang="en-US" dirty="0" smtClean="0"/>
              <a:t>逐步去提升和补全的点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、提供给读者阅读的快感。</a:t>
            </a:r>
          </a:p>
          <a:p>
            <a:pPr marL="0" indent="0">
              <a:buNone/>
            </a:pPr>
            <a:r>
              <a:rPr lang="zh-CN" altLang="en-US" sz="2400" dirty="0" smtClean="0"/>
              <a:t>阅读永远会有市场，前提是你要能提供阅读的快感。</a:t>
            </a:r>
          </a:p>
          <a:p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、深度挖掘读者的需求，做独特内容。</a:t>
            </a:r>
          </a:p>
          <a:p>
            <a:pPr marL="0" indent="0">
              <a:buNone/>
            </a:pPr>
            <a:r>
              <a:rPr lang="zh-CN" altLang="en-US" sz="2400" dirty="0" smtClean="0"/>
              <a:t>需求是有待挖掘的，一定要主动发现，不要总炒冷饭。</a:t>
            </a:r>
          </a:p>
          <a:p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</a:rPr>
              <a:t>3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、完善自己的形象，做好自我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PR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。</a:t>
            </a:r>
          </a:p>
          <a:p>
            <a:pPr marL="0" indent="0">
              <a:buNone/>
            </a:pPr>
            <a:r>
              <a:rPr lang="en-US" altLang="zh-CN" sz="2400" dirty="0" smtClean="0"/>
              <a:t>PR</a:t>
            </a:r>
            <a:r>
              <a:rPr lang="zh-CN" altLang="en-US" sz="2400" dirty="0" smtClean="0"/>
              <a:t>是一件技术活，需要始终保持大局观，但事半功倍。</a:t>
            </a:r>
          </a:p>
        </p:txBody>
      </p:sp>
    </p:spTree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4</a:t>
            </a:r>
            <a:r>
              <a:rPr lang="zh-CN" altLang="en-US" dirty="0" smtClean="0"/>
              <a:t>、行动：现在开始做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两个方向：</a:t>
            </a:r>
          </a:p>
          <a:p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en-US" altLang="zh-CN" sz="2800" dirty="0" smtClean="0">
                <a:solidFill>
                  <a:srgbClr val="FF0000"/>
                </a:solidFill>
              </a:rPr>
              <a:t>1</a:t>
            </a:r>
            <a:r>
              <a:rPr lang="zh-CN" altLang="en-US" sz="2800" dirty="0" smtClean="0">
                <a:solidFill>
                  <a:srgbClr val="FF0000"/>
                </a:solidFill>
              </a:rPr>
              <a:t>、有内容基础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/>
              <a:t>自己产出</a:t>
            </a:r>
            <a:r>
              <a:rPr lang="en-US" altLang="zh-CN" sz="2800" dirty="0" smtClean="0"/>
              <a:t>+</a:t>
            </a:r>
            <a:r>
              <a:rPr lang="zh-CN" altLang="en-US" sz="2800" dirty="0" smtClean="0"/>
              <a:t>达人产出</a:t>
            </a:r>
          </a:p>
          <a:p>
            <a:r>
              <a:rPr lang="en-US" altLang="zh-CN" sz="2800" dirty="0" smtClean="0">
                <a:solidFill>
                  <a:srgbClr val="FF0000"/>
                </a:solidFill>
              </a:rPr>
              <a:t>2</a:t>
            </a:r>
            <a:r>
              <a:rPr lang="zh-CN" altLang="en-US" sz="2800" dirty="0" smtClean="0">
                <a:solidFill>
                  <a:srgbClr val="FF0000"/>
                </a:solidFill>
              </a:rPr>
              <a:t>、无内容基础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/>
              <a:t>达人产出</a:t>
            </a:r>
          </a:p>
          <a:p>
            <a:pPr marL="0" indent="0">
              <a:buNone/>
            </a:pPr>
            <a:endParaRPr lang="en-US" altLang="zh-CN" sz="2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2400" dirty="0" smtClean="0"/>
              <a:t>什么部门来做，几个人，什么样的人，做什么，怎么考核</a:t>
            </a:r>
          </a:p>
          <a:p>
            <a:pPr marL="0" indent="0">
              <a:buNone/>
            </a:pPr>
            <a:endParaRPr lang="en-US" altLang="zh-CN" sz="2400" dirty="0" smtClean="0"/>
          </a:p>
        </p:txBody>
      </p:sp>
    </p:spTree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4-1 </a:t>
            </a:r>
            <a:r>
              <a:rPr lang="zh-CN" altLang="en-US" dirty="0" smtClean="0">
                <a:solidFill>
                  <a:srgbClr val="FFFF00"/>
                </a:solidFill>
              </a:rPr>
              <a:t>有</a:t>
            </a:r>
            <a:r>
              <a:rPr lang="zh-CN" altLang="en-US" dirty="0" smtClean="0"/>
              <a:t>内容</a:t>
            </a:r>
            <a:r>
              <a:rPr lang="zh-CN" altLang="en-US" dirty="0" smtClean="0"/>
              <a:t>基础，进取型</a:t>
            </a:r>
            <a:endParaRPr lang="zh-CN" altLang="en-US" dirty="0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基本原则：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自己产出要做，达人产出更要做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zh-CN" altLang="en-US" sz="2800" dirty="0" smtClean="0"/>
              <a:t>自己</a:t>
            </a:r>
            <a:r>
              <a:rPr lang="zh-CN" altLang="en-US" sz="2800" dirty="0" smtClean="0"/>
              <a:t>产出</a:t>
            </a:r>
            <a:r>
              <a:rPr lang="en-US" altLang="zh-CN" sz="2800" dirty="0" smtClean="0"/>
              <a:t>=</a:t>
            </a:r>
            <a:r>
              <a:rPr lang="zh-CN" altLang="en-US" sz="2800" dirty="0" smtClean="0"/>
              <a:t>企业宣传片</a:t>
            </a:r>
            <a:endParaRPr lang="en-US" altLang="zh-CN" sz="2800" dirty="0" smtClean="0"/>
          </a:p>
          <a:p>
            <a:r>
              <a:rPr lang="zh-CN" altLang="en-US" sz="2800" dirty="0" smtClean="0"/>
              <a:t>达</a:t>
            </a:r>
            <a:r>
              <a:rPr lang="zh-CN" altLang="en-US" sz="2800" dirty="0" smtClean="0"/>
              <a:t>人</a:t>
            </a:r>
            <a:r>
              <a:rPr lang="zh-CN" altLang="en-US" sz="2800" dirty="0" smtClean="0"/>
              <a:t>产出</a:t>
            </a:r>
            <a:r>
              <a:rPr lang="en-US" altLang="zh-CN" sz="2800" dirty="0" smtClean="0"/>
              <a:t>=</a:t>
            </a:r>
            <a:r>
              <a:rPr lang="zh-CN" altLang="en-US" sz="2800" dirty="0" smtClean="0"/>
              <a:t>电视台报道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zh-CN" altLang="en-US" sz="2800" dirty="0" smtClean="0">
                <a:solidFill>
                  <a:srgbClr val="FF0000"/>
                </a:solidFill>
              </a:rPr>
              <a:t>自己产出要逐步走向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可以独立生存！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CN" sz="2400" dirty="0" smtClean="0"/>
          </a:p>
        </p:txBody>
      </p:sp>
    </p:spTree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4-1 </a:t>
            </a:r>
            <a:r>
              <a:rPr lang="zh-CN" altLang="en-US" dirty="0" smtClean="0">
                <a:solidFill>
                  <a:srgbClr val="FFFF00"/>
                </a:solidFill>
              </a:rPr>
              <a:t>有</a:t>
            </a:r>
            <a:r>
              <a:rPr lang="zh-CN" altLang="en-US" dirty="0" smtClean="0"/>
              <a:t>内容</a:t>
            </a:r>
            <a:r>
              <a:rPr lang="zh-CN" altLang="en-US" dirty="0" smtClean="0"/>
              <a:t>基础，进取型</a:t>
            </a:r>
            <a:endParaRPr lang="zh-CN" altLang="en-US" dirty="0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部门：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内容运营部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zh-CN" altLang="en-US" sz="2800" dirty="0" smtClean="0"/>
              <a:t>直接向电商老大汇报，负责人为首席内容官，或者内容运营经理。</a:t>
            </a:r>
            <a:endParaRPr lang="en-US" altLang="zh-CN" sz="2800" dirty="0" smtClean="0"/>
          </a:p>
          <a:p>
            <a:r>
              <a:rPr lang="zh-CN" altLang="en-US" sz="2800" dirty="0" smtClean="0"/>
              <a:t>下面做两个小组：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内容组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+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外联组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zh-CN" altLang="en-US" sz="2800" dirty="0" smtClean="0">
                <a:solidFill>
                  <a:srgbClr val="FF0000"/>
                </a:solidFill>
              </a:rPr>
              <a:t>内容组：</a:t>
            </a:r>
            <a:r>
              <a:rPr lang="zh-CN" altLang="en-US" sz="2800" dirty="0" smtClean="0"/>
              <a:t>内部内容团队，力争具备盈利能力。</a:t>
            </a:r>
            <a:endParaRPr lang="en-US" altLang="zh-CN" sz="2800" dirty="0" smtClean="0"/>
          </a:p>
          <a:p>
            <a:r>
              <a:rPr lang="zh-CN" altLang="en-US" sz="2800" dirty="0" smtClean="0">
                <a:solidFill>
                  <a:srgbClr val="FF0000"/>
                </a:solidFill>
              </a:rPr>
              <a:t>外联组：</a:t>
            </a:r>
            <a:r>
              <a:rPr lang="zh-CN" altLang="en-US" sz="2800" dirty="0" smtClean="0"/>
              <a:t>外部联络其他达人，为内容数量</a:t>
            </a:r>
            <a:r>
              <a:rPr lang="zh-CN" altLang="en-US" sz="2800" dirty="0" smtClean="0"/>
              <a:t>、</a:t>
            </a:r>
            <a:r>
              <a:rPr lang="zh-CN" altLang="en-US" sz="2800" dirty="0" smtClean="0"/>
              <a:t>质量、传播负责。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endParaRPr lang="en-US" altLang="zh-CN" sz="2800" dirty="0" smtClean="0"/>
          </a:p>
          <a:p>
            <a:pPr marL="0" indent="0">
              <a:buNone/>
            </a:pPr>
            <a:endParaRPr lang="en-US" altLang="zh-CN" sz="2400" dirty="0" smtClean="0"/>
          </a:p>
        </p:txBody>
      </p:sp>
    </p:spTree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4-1 </a:t>
            </a:r>
            <a:r>
              <a:rPr lang="zh-CN" altLang="en-US" dirty="0" smtClean="0">
                <a:solidFill>
                  <a:srgbClr val="FFFF00"/>
                </a:solidFill>
              </a:rPr>
              <a:t>有</a:t>
            </a:r>
            <a:r>
              <a:rPr lang="zh-CN" altLang="en-US" dirty="0" smtClean="0"/>
              <a:t>内容</a:t>
            </a:r>
            <a:r>
              <a:rPr lang="zh-CN" altLang="en-US" dirty="0" smtClean="0"/>
              <a:t>基础，进取型</a:t>
            </a:r>
            <a:endParaRPr lang="zh-CN" altLang="en-US" dirty="0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自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产内容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：内容组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完成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、经营自己</a:t>
            </a:r>
            <a:r>
              <a:rPr lang="zh-CN" altLang="en-US" sz="2800" dirty="0" smtClean="0"/>
              <a:t>账号，制作</a:t>
            </a:r>
            <a:r>
              <a:rPr lang="zh-CN" altLang="en-US" sz="2800" dirty="0" smtClean="0"/>
              <a:t>各种相关</a:t>
            </a:r>
            <a:r>
              <a:rPr lang="zh-CN" altLang="en-US" sz="2800" dirty="0" smtClean="0"/>
              <a:t>内容</a:t>
            </a:r>
            <a:endParaRPr lang="en-US" altLang="zh-CN" sz="2800" dirty="0" smtClean="0"/>
          </a:p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、个人化或机构化（去企业化）</a:t>
            </a:r>
            <a:endParaRPr lang="en-US" altLang="zh-CN" sz="2800" dirty="0" smtClean="0"/>
          </a:p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、</a:t>
            </a:r>
            <a:r>
              <a:rPr lang="zh-CN" altLang="en-US" sz="2800" dirty="0" smtClean="0">
                <a:solidFill>
                  <a:srgbClr val="FF0000"/>
                </a:solidFill>
              </a:rPr>
              <a:t>挖掘企业自身优质内容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、争取通过接其他品牌服务费和佣金，</a:t>
            </a:r>
            <a:r>
              <a:rPr lang="zh-CN" altLang="en-US" sz="2800" dirty="0" smtClean="0">
                <a:solidFill>
                  <a:srgbClr val="FF0000"/>
                </a:solidFill>
              </a:rPr>
              <a:t>实现自负盈亏</a:t>
            </a:r>
            <a:r>
              <a:rPr lang="zh-CN" altLang="en-US" sz="2800" dirty="0" smtClean="0"/>
              <a:t>。对电商运营部，要做内部核算。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目标：实现独立核算，可以自负盈亏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CN" sz="2400" dirty="0" smtClean="0"/>
          </a:p>
          <a:p>
            <a:pPr marL="0" indent="0">
              <a:buNone/>
            </a:pPr>
            <a:endParaRPr lang="en-US" altLang="zh-CN" sz="2400" dirty="0" smtClean="0"/>
          </a:p>
        </p:txBody>
      </p:sp>
    </p:spTree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4-1 </a:t>
            </a:r>
            <a:r>
              <a:rPr lang="zh-CN" altLang="en-US" dirty="0" smtClean="0">
                <a:solidFill>
                  <a:srgbClr val="FFFF00"/>
                </a:solidFill>
              </a:rPr>
              <a:t>有</a:t>
            </a:r>
            <a:r>
              <a:rPr lang="zh-CN" altLang="en-US" dirty="0" smtClean="0"/>
              <a:t>内容</a:t>
            </a:r>
            <a:r>
              <a:rPr lang="zh-CN" altLang="en-US" dirty="0" smtClean="0"/>
              <a:t>基础，进取型</a:t>
            </a:r>
            <a:endParaRPr lang="zh-CN" altLang="en-US" dirty="0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达人内容：外联组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完成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、了解本类目其他达人</a:t>
            </a:r>
            <a:endParaRPr lang="en-US" altLang="zh-CN" sz="2800" dirty="0" smtClean="0"/>
          </a:p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、与达人进行合作</a:t>
            </a:r>
            <a:endParaRPr lang="en-US" altLang="zh-CN" sz="2800" dirty="0" smtClean="0"/>
          </a:p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、服务费</a:t>
            </a:r>
            <a:r>
              <a:rPr lang="en-US" altLang="zh-CN" sz="2800" dirty="0" smtClean="0"/>
              <a:t>+</a:t>
            </a:r>
            <a:r>
              <a:rPr lang="zh-CN" altLang="en-US" sz="2800" dirty="0" smtClean="0"/>
              <a:t>佣金形式</a:t>
            </a:r>
            <a:endParaRPr lang="en-US" altLang="zh-CN" sz="2800" dirty="0" smtClean="0"/>
          </a:p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、</a:t>
            </a:r>
            <a:r>
              <a:rPr lang="zh-CN" altLang="en-US" sz="2800" dirty="0" smtClean="0">
                <a:solidFill>
                  <a:srgbClr val="FF0000"/>
                </a:solidFill>
              </a:rPr>
              <a:t>兼管淘客体系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r>
              <a:rPr lang="en-US" altLang="zh-CN" sz="2800" dirty="0" smtClean="0"/>
              <a:t>5</a:t>
            </a:r>
            <a:r>
              <a:rPr lang="zh-CN" altLang="en-US" sz="2800" dirty="0" smtClean="0"/>
              <a:t>、</a:t>
            </a:r>
            <a:r>
              <a:rPr lang="zh-CN" altLang="en-US" sz="2800" dirty="0" smtClean="0">
                <a:solidFill>
                  <a:srgbClr val="FF0000"/>
                </a:solidFill>
              </a:rPr>
              <a:t>预算从电商运营抽调</a:t>
            </a:r>
            <a:r>
              <a:rPr lang="zh-CN" altLang="en-US" sz="2800" dirty="0" smtClean="0"/>
              <a:t>（直通车钻展等）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endParaRPr lang="en-US" altLang="zh-CN" sz="2800" dirty="0" smtClean="0"/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目标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：保证内容数量、质量、传播，成为电商运营的重要流量来源。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endParaRPr lang="en-US" altLang="zh-CN" sz="2800" dirty="0" smtClean="0"/>
          </a:p>
          <a:p>
            <a:endParaRPr lang="en-US" altLang="zh-CN" sz="2800" dirty="0" smtClean="0"/>
          </a:p>
          <a:p>
            <a:endParaRPr lang="en-US" altLang="zh-CN" sz="2800" dirty="0" smtClean="0"/>
          </a:p>
          <a:p>
            <a:pPr marL="0" indent="0">
              <a:buNone/>
            </a:pPr>
            <a:endParaRPr lang="en-US" altLang="zh-CN" sz="2400" dirty="0" smtClean="0"/>
          </a:p>
        </p:txBody>
      </p:sp>
    </p:spTree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4-1 </a:t>
            </a:r>
            <a:r>
              <a:rPr lang="zh-CN" altLang="en-US" dirty="0" smtClean="0">
                <a:solidFill>
                  <a:srgbClr val="FFFF00"/>
                </a:solidFill>
              </a:rPr>
              <a:t>有</a:t>
            </a:r>
            <a:r>
              <a:rPr lang="zh-CN" altLang="en-US" dirty="0" smtClean="0"/>
              <a:t>内容</a:t>
            </a:r>
            <a:r>
              <a:rPr lang="zh-CN" altLang="en-US" dirty="0" smtClean="0"/>
              <a:t>基础，进取型</a:t>
            </a:r>
            <a:endParaRPr lang="zh-CN" altLang="en-US" dirty="0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、如果内容组无法走向盈利，那就不是真正的好内容。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、能盈利的内容组：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）个人能力强。</a:t>
            </a:r>
            <a:endParaRPr lang="en-US" altLang="zh-CN" sz="2800" dirty="0" smtClean="0"/>
          </a:p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）团队能力强。</a:t>
            </a:r>
            <a:endParaRPr lang="en-US" altLang="zh-CN" sz="2800" dirty="0" smtClean="0"/>
          </a:p>
          <a:p>
            <a:r>
              <a:rPr lang="en-US" altLang="zh-CN" sz="2800" b="1" dirty="0" smtClean="0">
                <a:solidFill>
                  <a:srgbClr val="FF0000"/>
                </a:solidFill>
              </a:rPr>
              <a:t>3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、自己内容和达人内容，两个组来做，有合作有分工，目标不同。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pPr marL="0" indent="0">
              <a:buNone/>
            </a:pPr>
            <a:endParaRPr lang="en-US" altLang="zh-CN" sz="2400" dirty="0" smtClean="0"/>
          </a:p>
        </p:txBody>
      </p:sp>
    </p:spTree>
  </p:cSld>
  <p:clrMapOvr>
    <a:masterClrMapping/>
  </p:clrMapOvr>
  <p:transition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4-2 </a:t>
            </a:r>
            <a:r>
              <a:rPr lang="zh-CN" altLang="en-US" dirty="0" smtClean="0">
                <a:solidFill>
                  <a:srgbClr val="FFFF00"/>
                </a:solidFill>
              </a:rPr>
              <a:t>无</a:t>
            </a:r>
            <a:r>
              <a:rPr lang="zh-CN" altLang="en-US" dirty="0" smtClean="0"/>
              <a:t>内容基础，守城型</a:t>
            </a:r>
            <a:endParaRPr lang="zh-CN" altLang="en-US" dirty="0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基本原则：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充分利用达人资源，为未来而战！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endParaRPr lang="en-US" altLang="zh-CN" sz="2800" b="1" dirty="0" smtClean="0">
              <a:solidFill>
                <a:srgbClr val="FF0000"/>
              </a:solidFill>
            </a:endParaRPr>
          </a:p>
          <a:p>
            <a:endParaRPr lang="en-US" altLang="zh-CN" sz="2800" dirty="0" smtClean="0"/>
          </a:p>
          <a:p>
            <a:r>
              <a:rPr lang="zh-CN" altLang="en-US" sz="2800" dirty="0" smtClean="0">
                <a:solidFill>
                  <a:srgbClr val="FF0000"/>
                </a:solidFill>
              </a:rPr>
              <a:t>想喝牛奶，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不一定非要自己养奶牛！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CN" sz="2400" dirty="0" smtClean="0"/>
          </a:p>
        </p:txBody>
      </p:sp>
    </p:spTree>
  </p:cSld>
  <p:clrMapOvr>
    <a:masterClrMapping/>
  </p:clrMapOvr>
  <p:transition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4-2 </a:t>
            </a:r>
            <a:r>
              <a:rPr lang="zh-CN" altLang="en-US" dirty="0" smtClean="0">
                <a:solidFill>
                  <a:srgbClr val="FFFF00"/>
                </a:solidFill>
              </a:rPr>
              <a:t>无</a:t>
            </a:r>
            <a:r>
              <a:rPr lang="zh-CN" altLang="en-US" dirty="0" smtClean="0"/>
              <a:t>内容基础，守城型</a:t>
            </a:r>
            <a:endParaRPr lang="zh-CN" altLang="en-US" dirty="0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部门：内容运营部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zh-CN" altLang="en-US" sz="2800" dirty="0" smtClean="0"/>
              <a:t>直接向电商老大汇报，负责人为首席内容官，或者内容运营经理</a:t>
            </a:r>
            <a:r>
              <a:rPr lang="zh-CN" altLang="en-US" sz="2800" dirty="0" smtClean="0"/>
              <a:t>。</a:t>
            </a:r>
            <a:endParaRPr lang="en-US" altLang="zh-CN" sz="2800" dirty="0" smtClean="0"/>
          </a:p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、了解本类</a:t>
            </a:r>
            <a:r>
              <a:rPr lang="zh-CN" altLang="en-US" sz="2800" dirty="0" smtClean="0"/>
              <a:t>目达人，并进行合作</a:t>
            </a:r>
            <a:endParaRPr lang="en-US" altLang="zh-CN" sz="2800" dirty="0" smtClean="0"/>
          </a:p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、</a:t>
            </a:r>
            <a:r>
              <a:rPr lang="zh-CN" altLang="en-US" sz="2800" dirty="0" smtClean="0"/>
              <a:t>服务费</a:t>
            </a:r>
            <a:r>
              <a:rPr lang="en-US" altLang="zh-CN" sz="2800" dirty="0" smtClean="0"/>
              <a:t>+</a:t>
            </a:r>
            <a:r>
              <a:rPr lang="zh-CN" altLang="en-US" sz="2800" dirty="0" smtClean="0"/>
              <a:t>佣金</a:t>
            </a:r>
            <a:r>
              <a:rPr lang="zh-CN" altLang="en-US" sz="2800" dirty="0" smtClean="0"/>
              <a:t>形式，积极主动</a:t>
            </a:r>
            <a:endParaRPr lang="en-US" altLang="zh-CN" sz="2800" dirty="0" smtClean="0"/>
          </a:p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、</a:t>
            </a:r>
            <a:r>
              <a:rPr lang="zh-CN" altLang="en-US" sz="2800" dirty="0" smtClean="0">
                <a:solidFill>
                  <a:srgbClr val="FF0000"/>
                </a:solidFill>
              </a:rPr>
              <a:t>挖掘企业自身优质内容</a:t>
            </a:r>
            <a:endParaRPr lang="en-US" altLang="zh-CN" sz="2800" dirty="0" smtClean="0"/>
          </a:p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、</a:t>
            </a:r>
            <a:r>
              <a:rPr lang="zh-CN" altLang="en-US" sz="2800" dirty="0" smtClean="0">
                <a:solidFill>
                  <a:srgbClr val="FF0000"/>
                </a:solidFill>
              </a:rPr>
              <a:t>兼管淘客体系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r>
              <a:rPr lang="en-US" altLang="zh-CN" sz="2800" dirty="0" smtClean="0"/>
              <a:t>5</a:t>
            </a:r>
            <a:r>
              <a:rPr lang="zh-CN" altLang="en-US" sz="2800" dirty="0" smtClean="0"/>
              <a:t>、</a:t>
            </a:r>
            <a:r>
              <a:rPr lang="zh-CN" altLang="en-US" sz="2800" dirty="0" smtClean="0">
                <a:solidFill>
                  <a:srgbClr val="FF0000"/>
                </a:solidFill>
              </a:rPr>
              <a:t>预算从电商运营抽调</a:t>
            </a:r>
            <a:r>
              <a:rPr lang="zh-CN" altLang="en-US" sz="2800" dirty="0" smtClean="0"/>
              <a:t>（直通车钻展等）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CN" sz="2400" dirty="0" smtClean="0"/>
          </a:p>
        </p:txBody>
      </p:sp>
    </p:spTree>
  </p:cSld>
  <p:clrMapOvr>
    <a:masterClrMapping/>
  </p:clrMapOvr>
  <p:transition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4-3 </a:t>
            </a:r>
            <a:r>
              <a:rPr lang="zh-CN" altLang="en-US" dirty="0" smtClean="0"/>
              <a:t>人从哪来？</a:t>
            </a:r>
            <a:endParaRPr lang="zh-CN" altLang="en-US" dirty="0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、运营人员，转岗（</a:t>
            </a:r>
            <a:r>
              <a:rPr lang="zh-CN" altLang="en-US" sz="2800" b="1" dirty="0" smtClean="0"/>
              <a:t>会看数据</a:t>
            </a:r>
            <a:r>
              <a:rPr lang="zh-CN" altLang="en-US" sz="2800" dirty="0" smtClean="0"/>
              <a:t>）</a:t>
            </a:r>
            <a:endParaRPr lang="en-US" altLang="zh-CN" sz="2800" dirty="0" smtClean="0"/>
          </a:p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、品牌部或市场部，转岗（</a:t>
            </a:r>
            <a:r>
              <a:rPr lang="zh-CN" altLang="en-US" sz="2800" b="1" dirty="0" smtClean="0"/>
              <a:t>会投广告</a:t>
            </a:r>
            <a:r>
              <a:rPr lang="zh-CN" altLang="en-US" sz="2800" dirty="0" smtClean="0"/>
              <a:t>）</a:t>
            </a:r>
            <a:endParaRPr lang="en-US" altLang="zh-CN" sz="2800" dirty="0" smtClean="0"/>
          </a:p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、客服转岗（</a:t>
            </a:r>
            <a:r>
              <a:rPr lang="zh-CN" altLang="en-US" sz="2800" b="1" dirty="0" smtClean="0"/>
              <a:t>懂消费者</a:t>
            </a:r>
            <a:r>
              <a:rPr lang="zh-CN" altLang="en-US" sz="2800" dirty="0" smtClean="0"/>
              <a:t>）</a:t>
            </a:r>
            <a:endParaRPr lang="en-US" altLang="zh-CN" sz="2800" dirty="0" smtClean="0"/>
          </a:p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、社会招聘（</a:t>
            </a:r>
            <a:r>
              <a:rPr lang="zh-CN" altLang="en-US" sz="2800" b="1" dirty="0" smtClean="0"/>
              <a:t>编辑类等</a:t>
            </a:r>
            <a:r>
              <a:rPr lang="zh-CN" altLang="en-US" sz="2800" dirty="0" smtClean="0"/>
              <a:t>）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最好老大亲自监督，一把手负责！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CN" sz="2400" dirty="0" smtClean="0"/>
          </a:p>
        </p:txBody>
      </p:sp>
    </p:spTree>
  </p:cSld>
  <p:clrMapOvr>
    <a:masterClrMapping/>
  </p:clrMapOvr>
  <p:transition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4-4 </a:t>
            </a:r>
            <a:r>
              <a:rPr lang="zh-CN" altLang="en-US" dirty="0" smtClean="0"/>
              <a:t>怎么考核？</a:t>
            </a:r>
            <a:endParaRPr lang="zh-CN" altLang="en-US" dirty="0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数量：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zh-CN" altLang="en-US" sz="2800" dirty="0" smtClean="0"/>
              <a:t>每月固定的内容数量，做到覆盖。</a:t>
            </a:r>
            <a:endParaRPr lang="en-US" altLang="zh-CN" sz="2800" dirty="0" smtClean="0"/>
          </a:p>
          <a:p>
            <a:endParaRPr lang="en-US" altLang="zh-CN" sz="2800" b="1" dirty="0" smtClean="0"/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质量：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zh-CN" altLang="en-US" sz="2800" dirty="0" smtClean="0"/>
              <a:t>以可以用于客服直接发给消费者，作为提升转化率的手段，作为评价内容质量的基础。</a:t>
            </a:r>
            <a:endParaRPr lang="en-US" altLang="zh-CN" sz="2800" dirty="0" smtClean="0"/>
          </a:p>
          <a:p>
            <a:endParaRPr lang="en-US" altLang="zh-CN" sz="2800" b="1" dirty="0" smtClean="0"/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传播：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zh-CN" altLang="en-US" sz="2800" dirty="0" smtClean="0"/>
              <a:t>内容多少人看过，流量数据。</a:t>
            </a:r>
            <a:endParaRPr lang="en-US" altLang="zh-CN" sz="2800" dirty="0" smtClean="0"/>
          </a:p>
          <a:p>
            <a:pPr marL="0" indent="0">
              <a:buNone/>
            </a:pPr>
            <a:endParaRPr lang="en-US" altLang="zh-CN" sz="2400" dirty="0" smtClean="0"/>
          </a:p>
        </p:txBody>
      </p:sp>
    </p:spTree>
  </p:cSld>
  <p:clrMapOvr>
    <a:masterClrMapping/>
  </p:clrMapOvr>
  <p:transition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可</a:t>
            </a:r>
            <a:r>
              <a:rPr lang="zh-CN" altLang="en-US" dirty="0" smtClean="0"/>
              <a:t>以联系我哦  </a:t>
            </a:r>
            <a:r>
              <a:rPr lang="en-US" altLang="zh-CN" dirty="0" smtClean="0"/>
              <a:t>^_^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zh-CN" altLang="en-US" sz="6600" b="1" dirty="0">
                <a:solidFill>
                  <a:srgbClr val="FF0000"/>
                </a:solidFill>
              </a:rPr>
              <a:t>旺旺：</a:t>
            </a:r>
            <a:r>
              <a:rPr lang="en-US" altLang="zh-CN" sz="6600" b="1" dirty="0">
                <a:solidFill>
                  <a:srgbClr val="FF0000"/>
                </a:solidFill>
              </a:rPr>
              <a:t>laok31</a:t>
            </a:r>
          </a:p>
          <a:p>
            <a:pPr algn="ctr">
              <a:buNone/>
            </a:pPr>
            <a:r>
              <a:rPr lang="zh-CN" altLang="en-US" sz="6600" b="1" dirty="0">
                <a:solidFill>
                  <a:srgbClr val="FF0000"/>
                </a:solidFill>
              </a:rPr>
              <a:t>钉钉</a:t>
            </a:r>
            <a:r>
              <a:rPr lang="zh-CN" altLang="en-US" sz="6600" b="1" dirty="0" smtClean="0">
                <a:solidFill>
                  <a:srgbClr val="FF0000"/>
                </a:solidFill>
              </a:rPr>
              <a:t>：</a:t>
            </a:r>
            <a:r>
              <a:rPr lang="en-US" altLang="zh-CN" sz="6600" b="1" dirty="0" smtClean="0">
                <a:solidFill>
                  <a:srgbClr val="FF0000"/>
                </a:solidFill>
              </a:rPr>
              <a:t>3521883381</a:t>
            </a:r>
            <a:endParaRPr lang="en-US" altLang="zh-CN" sz="6600" b="1" dirty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zh-CN" altLang="en-US" sz="6600" b="1" dirty="0">
                <a:solidFill>
                  <a:srgbClr val="FF0000"/>
                </a:solidFill>
              </a:rPr>
              <a:t>达人：单毅讲装修</a:t>
            </a:r>
            <a:endParaRPr lang="en-US" altLang="zh-CN" sz="6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通用_蓝">
  <a:themeElements>
    <a:clrScheme name="通用_蓝 13">
      <a:dk1>
        <a:srgbClr val="000000"/>
      </a:dk1>
      <a:lt1>
        <a:srgbClr val="FFFFFF"/>
      </a:lt1>
      <a:dk2>
        <a:srgbClr val="FFFFFF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通用_蓝">
      <a:majorFont>
        <a:latin typeface="Arial"/>
        <a:ea typeface="隶书"/>
        <a:cs typeface=""/>
      </a:majorFont>
      <a:minorFont>
        <a:latin typeface="Arial"/>
        <a:ea typeface="华文新魏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通用_蓝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通用_蓝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通用_蓝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通用_蓝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通用_蓝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通用_蓝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通用_蓝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通用_蓝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通用_蓝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通用_蓝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通用_蓝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通用_蓝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通用_蓝 13">
        <a:dk1>
          <a:srgbClr val="000000"/>
        </a:dk1>
        <a:lt1>
          <a:srgbClr val="FFFFFF"/>
        </a:lt1>
        <a:dk2>
          <a:srgbClr val="FFFFFF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通用_蓝">
  <a:themeElements>
    <a:clrScheme name="1_通用_蓝 13">
      <a:dk1>
        <a:srgbClr val="000000"/>
      </a:dk1>
      <a:lt1>
        <a:srgbClr val="FFFFFF"/>
      </a:lt1>
      <a:dk2>
        <a:srgbClr val="FFFFFF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通用_蓝">
      <a:majorFont>
        <a:latin typeface="Arial"/>
        <a:ea typeface="隶书"/>
        <a:cs typeface=""/>
      </a:majorFont>
      <a:minorFont>
        <a:latin typeface="Arial"/>
        <a:ea typeface="华文新魏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通用_蓝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通用_蓝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通用_蓝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通用_蓝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通用_蓝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通用_蓝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通用_蓝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通用_蓝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通用_蓝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通用_蓝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通用_蓝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通用_蓝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通用_蓝 13">
        <a:dk1>
          <a:srgbClr val="000000"/>
        </a:dk1>
        <a:lt1>
          <a:srgbClr val="FFFFFF"/>
        </a:lt1>
        <a:dk2>
          <a:srgbClr val="FFFFFF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蓝白</Template>
  <TotalTime>237</TotalTime>
  <Words>2012</Words>
  <Application>Microsoft Office PowerPoint</Application>
  <PresentationFormat>全屏显示(4:3)</PresentationFormat>
  <Paragraphs>231</Paragraphs>
  <Slides>40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40</vt:i4>
      </vt:variant>
    </vt:vector>
  </HeadingPairs>
  <TitlesOfParts>
    <vt:vector size="42" baseType="lpstr">
      <vt:lpstr>通用_蓝</vt:lpstr>
      <vt:lpstr>1_通用_蓝</vt:lpstr>
      <vt:lpstr>内容+电商+装修，咋玩的？</vt:lpstr>
      <vt:lpstr>说下履历，方便理解</vt:lpstr>
      <vt:lpstr>说下履历，方便理解</vt:lpstr>
      <vt:lpstr>说下履历，方便理解</vt:lpstr>
      <vt:lpstr>正然旗舰店</vt:lpstr>
      <vt:lpstr>2016年：服务提升之年O2O</vt:lpstr>
      <vt:lpstr>第六层级商家</vt:lpstr>
      <vt:lpstr>达人流量</vt:lpstr>
      <vt:lpstr>分享提纲</vt:lpstr>
      <vt:lpstr>1、内容：单毅讲装修</vt:lpstr>
      <vt:lpstr>1-1 双11和双12数据</vt:lpstr>
      <vt:lpstr>幻灯片 12</vt:lpstr>
      <vt:lpstr>幻灯片 13</vt:lpstr>
      <vt:lpstr>2、电商：商家角度看</vt:lpstr>
      <vt:lpstr>2-1 大部分商家的心态</vt:lpstr>
      <vt:lpstr>2-1 大部分商家的心态</vt:lpstr>
      <vt:lpstr>2-2 商家的痛点</vt:lpstr>
      <vt:lpstr>2-3 内容到底代表的是啥？</vt:lpstr>
      <vt:lpstr>2-3 内容到底代表的是啥？</vt:lpstr>
      <vt:lpstr>2-3 内容到底代表的是啥？</vt:lpstr>
      <vt:lpstr>2-4 应该怎么对待内容？</vt:lpstr>
      <vt:lpstr>2-4 应该怎么对待内容？</vt:lpstr>
      <vt:lpstr>4、应该怎么对待内容？</vt:lpstr>
      <vt:lpstr>3、装修：如何做好内容？</vt:lpstr>
      <vt:lpstr>内容和品牌：逻辑相似</vt:lpstr>
      <vt:lpstr>3-1-1 研究读者（客户、粉丝）</vt:lpstr>
      <vt:lpstr>3-1-2 定位你自己（产品、服务）</vt:lpstr>
      <vt:lpstr>3-2 几个小细节，小窍门</vt:lpstr>
      <vt:lpstr>3-3 逐步去提升和补全的点</vt:lpstr>
      <vt:lpstr>4、行动：现在开始做</vt:lpstr>
      <vt:lpstr>4-1 有内容基础，进取型</vt:lpstr>
      <vt:lpstr>4-1 有内容基础，进取型</vt:lpstr>
      <vt:lpstr>4-1 有内容基础，进取型</vt:lpstr>
      <vt:lpstr>4-1 有内容基础，进取型</vt:lpstr>
      <vt:lpstr>4-1 有内容基础，进取型</vt:lpstr>
      <vt:lpstr>4-2 无内容基础，守城型</vt:lpstr>
      <vt:lpstr>4-2 无内容基础，守城型</vt:lpstr>
      <vt:lpstr>4-3 人从哪来？</vt:lpstr>
      <vt:lpstr>4-4 怎么考核？</vt:lpstr>
      <vt:lpstr>可以联系我哦  ^_^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内容、电商、装修，到底玩啥？</dc:title>
  <dc:creator/>
  <cp:lastModifiedBy>User</cp:lastModifiedBy>
  <cp:revision>27</cp:revision>
  <dcterms:created xsi:type="dcterms:W3CDTF">2015-05-05T08:02:14Z</dcterms:created>
  <dcterms:modified xsi:type="dcterms:W3CDTF">2017-02-07T10:54:33Z</dcterms:modified>
</cp:coreProperties>
</file>