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3"/>
    <p:sldId id="283" r:id="rId4"/>
    <p:sldId id="350" r:id="rId5"/>
    <p:sldId id="352" r:id="rId6"/>
    <p:sldId id="353" r:id="rId7"/>
    <p:sldId id="355" r:id="rId8"/>
    <p:sldId id="356" r:id="rId9"/>
    <p:sldId id="357" r:id="rId10"/>
    <p:sldId id="359" r:id="rId11"/>
    <p:sldId id="360" r:id="rId12"/>
    <p:sldId id="362" r:id="rId13"/>
    <p:sldId id="361" r:id="rId14"/>
    <p:sldId id="349" r:id="rId15"/>
    <p:sldId id="363" r:id="rId16"/>
    <p:sldId id="364" r:id="rId17"/>
    <p:sldId id="365" r:id="rId18"/>
    <p:sldId id="366" r:id="rId19"/>
    <p:sldId id="351" r:id="rId20"/>
    <p:sldId id="367" r:id="rId21"/>
    <p:sldId id="370" r:id="rId22"/>
    <p:sldId id="369" r:id="rId23"/>
    <p:sldId id="371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79" autoAdjust="0"/>
    <p:restoredTop sz="94660"/>
  </p:normalViewPr>
  <p:slideViewPr>
    <p:cSldViewPr>
      <p:cViewPr>
        <p:scale>
          <a:sx n="78" d="100"/>
          <a:sy n="78" d="100"/>
        </p:scale>
        <p:origin x="-7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F715F-DB1F-424D-8C41-49DCCFBDA9E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72D850-2079-464A-9246-9621C987AA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PPT封面副本.jpg"/>
          <p:cNvPicPr>
            <a:picLocks noChangeAspect="1"/>
          </p:cNvPicPr>
          <p:nvPr userDrawn="1"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-13592" y="0"/>
            <a:ext cx="9171184" cy="687838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288032"/>
          </a:xfrm>
        </p:spPr>
        <p:txBody>
          <a:bodyPr>
            <a:noAutofit/>
          </a:bodyPr>
          <a:lstStyle>
            <a:lvl1pPr algn="l"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>
            <a:lvl1pPr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PPT封面副本.jpg"/>
          <p:cNvPicPr>
            <a:picLocks noChangeAspect="1"/>
          </p:cNvPicPr>
          <p:nvPr userDrawn="1"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811215" y="2268161"/>
            <a:ext cx="152157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en-US" altLang="zh-CN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-THE END-</a:t>
            </a:r>
            <a:endParaRPr lang="zh-CN" altLang="en-US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xiaoting.pyt\Desktop\PPT内页副本.jpg"/>
          <p:cNvPicPr>
            <a:picLocks noChangeAspect="1" noChangeArrowheads="1"/>
          </p:cNvPicPr>
          <p:nvPr/>
        </p:nvPicPr>
        <p:blipFill>
          <a:blip r:embed="rId1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hyperlink" Target="http://service.taobao.com/support/knowledge-1116013.htm" TargetMode="External"/><Relationship Id="rId2" Type="http://schemas.openxmlformats.org/officeDocument/2006/relationships/hyperlink" Target="http://service.tmall.com/support/tmall/knowledge-1116254.htm?spm=0.0.0.88.7a64c7" TargetMode="External"/><Relationship Id="rId1" Type="http://schemas.openxmlformats.org/officeDocument/2006/relationships/hyperlink" Target="http://service.taobao.com/support/knowledge-1115818.ht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hyperlink" Target="http://service.taobao.com/support/knowledge-1115818.htm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service.taobao.com/support/knowledge-1115818.htm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4000" dirty="0" smtClean="0"/>
              <a:t>2016</a:t>
            </a:r>
            <a:r>
              <a:rPr lang="zh-CN" altLang="en-US" sz="4000" dirty="0" smtClean="0"/>
              <a:t>天猫服饰双十一备战手册</a:t>
            </a:r>
            <a:br>
              <a:rPr lang="en-US" altLang="zh-CN" sz="4000" dirty="0" smtClean="0"/>
            </a:br>
            <a:r>
              <a:rPr lang="zh-CN" altLang="en-US" sz="4000" dirty="0" smtClean="0"/>
              <a:t>商家版</a:t>
            </a:r>
            <a:endParaRPr lang="zh-CN" altLang="en-US" sz="4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CN" altLang="en-US" sz="3600" b="1" dirty="0" smtClean="0"/>
              <a:t>目录</a:t>
            </a:r>
            <a:endParaRPr lang="zh-CN" altLang="en-US" sz="3600" b="1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112568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lnSpc>
                <a:spcPct val="150000"/>
              </a:lnSpc>
              <a:buNone/>
            </a:pPr>
            <a:r>
              <a:rPr lang="zh-CN" altLang="en-US" sz="5100" b="1" dirty="0" smtClean="0"/>
              <a:t>一</a:t>
            </a:r>
            <a:r>
              <a:rPr lang="en-US" altLang="zh-CN" sz="5100" b="1" dirty="0" smtClean="0"/>
              <a:t>.    </a:t>
            </a:r>
            <a:r>
              <a:rPr lang="zh-CN" altLang="en-US" sz="5100" b="1" dirty="0" smtClean="0"/>
              <a:t>售前</a:t>
            </a:r>
            <a:endParaRPr lang="en-US" altLang="zh-CN" sz="51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目标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货品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资源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人员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预热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配套方案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页面方案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物流方案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2400" b="1" dirty="0" smtClean="0"/>
              <a:t>其他预案</a:t>
            </a:r>
            <a:endParaRPr lang="en-US" altLang="zh-CN" sz="2400" b="1" dirty="0" smtClean="0"/>
          </a:p>
          <a:p>
            <a:pPr marL="514350" indent="-514350">
              <a:lnSpc>
                <a:spcPct val="150000"/>
              </a:lnSpc>
              <a:buNone/>
            </a:pPr>
            <a:r>
              <a:rPr lang="zh-CN" altLang="en-US" sz="5100" b="1" dirty="0" smtClean="0">
                <a:solidFill>
                  <a:schemeClr val="bg1">
                    <a:lumMod val="65000"/>
                  </a:schemeClr>
                </a:solidFill>
              </a:rPr>
              <a:t>二</a:t>
            </a:r>
            <a:r>
              <a:rPr lang="en-US" altLang="zh-CN" sz="5100" b="1" dirty="0" smtClean="0">
                <a:solidFill>
                  <a:schemeClr val="bg1">
                    <a:lumMod val="65000"/>
                  </a:schemeClr>
                </a:solidFill>
              </a:rPr>
              <a:t>.    </a:t>
            </a:r>
            <a:r>
              <a:rPr lang="zh-CN" altLang="en-US" sz="5100" b="1" dirty="0" smtClean="0">
                <a:solidFill>
                  <a:schemeClr val="bg1">
                    <a:lumMod val="65000"/>
                  </a:schemeClr>
                </a:solidFill>
              </a:rPr>
              <a:t>售中</a:t>
            </a:r>
            <a:endParaRPr lang="en-US" altLang="zh-CN" sz="51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514350" indent="-514350">
              <a:lnSpc>
                <a:spcPct val="150000"/>
              </a:lnSpc>
              <a:buNone/>
            </a:pPr>
            <a:r>
              <a:rPr lang="zh-CN" altLang="en-US" sz="5100" b="1" dirty="0" smtClean="0">
                <a:solidFill>
                  <a:schemeClr val="bg1">
                    <a:lumMod val="65000"/>
                  </a:schemeClr>
                </a:solidFill>
              </a:rPr>
              <a:t>三</a:t>
            </a:r>
            <a:r>
              <a:rPr lang="en-US" altLang="zh-CN" sz="5100" b="1" dirty="0" smtClean="0">
                <a:solidFill>
                  <a:schemeClr val="bg1">
                    <a:lumMod val="65000"/>
                  </a:schemeClr>
                </a:solidFill>
              </a:rPr>
              <a:t>.    </a:t>
            </a:r>
            <a:r>
              <a:rPr lang="zh-CN" altLang="en-US" sz="5100" b="1" dirty="0" smtClean="0">
                <a:solidFill>
                  <a:schemeClr val="bg1">
                    <a:lumMod val="65000"/>
                  </a:schemeClr>
                </a:solidFill>
              </a:rPr>
              <a:t>售后</a:t>
            </a:r>
            <a:endParaRPr lang="en-US" altLang="zh-CN" sz="51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sz="2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目标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1700808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与平时日均销售额对比（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月底）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主会场平均增长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分会场平均增长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注：目标与备货及准备情况相关，请各位商家与各自类目的小二确认具体指标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货品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908720"/>
            <a:ext cx="874846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备货量：折后金额控制在目标销售金额的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倍以上，即预估售罄率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备货分解：目标分解，先到品类再到款，注意层次结构，备货深度遵从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法则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例：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清点库存：确保库存的准确性，确保入仓时间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043608" y="2310477"/>
          <a:ext cx="7560839" cy="2774706"/>
        </p:xfrm>
        <a:graphic>
          <a:graphicData uri="http://schemas.openxmlformats.org/drawingml/2006/table">
            <a:tbl>
              <a:tblPr/>
              <a:tblGrid>
                <a:gridCol w="837706"/>
                <a:gridCol w="837706"/>
                <a:gridCol w="805487"/>
                <a:gridCol w="805487"/>
                <a:gridCol w="912886"/>
                <a:gridCol w="1084723"/>
                <a:gridCol w="1138422"/>
                <a:gridCol w="1138422"/>
              </a:tblGrid>
              <a:tr h="504492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目标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品类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款式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双十一价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库存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折后金额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库存件数占比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库存金额占比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rowSpan="9"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500</a:t>
                      </a:r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b="1" i="0" u="none" strike="noStrike" dirty="0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羽绒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爆款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17.1%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爆款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8.6%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爆款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500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5.7%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其他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500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2000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1000000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5.7%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毛呢外套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2400000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22.9%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24.0%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棉衣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17.1%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15.0%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毛衣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11.4%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6.0%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其他</a:t>
                      </a:r>
                      <a:endParaRPr lang="zh-CN" altLang="en-US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125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500000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11.4%</a:t>
                      </a:r>
                      <a:endParaRPr lang="en-US" altLang="zh-CN" sz="14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5.0%</a:t>
                      </a:r>
                      <a:endParaRPr lang="en-US" altLang="zh-CN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246">
                <a:tc vMerge="1"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TTL</a:t>
                      </a:r>
                      <a:endParaRPr lang="en-US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285</a:t>
                      </a:r>
                      <a:endParaRPr lang="en-US" altLang="zh-CN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35000</a:t>
                      </a:r>
                      <a:endParaRPr lang="en-US" altLang="zh-CN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10000000</a:t>
                      </a:r>
                      <a:endParaRPr lang="en-US" altLang="zh-CN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100%</a:t>
                      </a:r>
                      <a:endParaRPr lang="en-US" altLang="zh-CN" sz="1400" b="1" i="0" u="none" strike="noStrike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100%</a:t>
                      </a:r>
                      <a:endParaRPr lang="en-US" altLang="zh-CN" sz="1400" b="1" i="0" u="none" strike="noStrike" dirty="0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532" marR="7532" marT="75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资源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119675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提早确定确定资源，包括双十一当天的资源和活动前的预热资源等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聚划算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硬广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直通车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钻展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其他投放资源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人员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90872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整个促前、促中、促后过程中的团队人员安排，工作分工与进度的确认跟进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商品部：负责货品结构，备货深度，商品属性，卖点包装，搭配，品控等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策划部：负责营销方案，预热方案，页面方案，视觉，风险管理，其他预案等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客服部：自助购物流程，催款方案，自动回复，话术，危机处理等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物流部：库存清点，仓库布局，订单分拣，提前打包，发货模拟等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例：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043608" y="3645024"/>
          <a:ext cx="6840760" cy="2526030"/>
        </p:xfrm>
        <a:graphic>
          <a:graphicData uri="http://schemas.openxmlformats.org/drawingml/2006/table">
            <a:tbl>
              <a:tblPr/>
              <a:tblGrid>
                <a:gridCol w="908736"/>
                <a:gridCol w="3205816"/>
                <a:gridCol w="908736"/>
                <a:gridCol w="908736"/>
                <a:gridCol w="908736"/>
              </a:tblGrid>
              <a:tr h="166878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策划部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668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序号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工作内容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执行人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负责人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完成时间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宝贝标题，价格，图片，超级链接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条形码，尺码，颜色，库存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图片空间更换为淘宝空间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完善商品属性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首页导航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店内促销活动策划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宝贝细节描述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关联搭配建议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模特信息与穿着尺码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宝贝描述模板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套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店铺首页模板</a:t>
                      </a:r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套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1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预热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126876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老客户激活：通过旺群、手机短信等方式，预告老客户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日的促销活动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优惠券： 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通过发放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日可以使用的会员优惠券，做好承接的收藏页面，扩大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日那天的商品收藏量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通过投放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P4P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、硬广等广告，吸引流量到双十一的商品收藏页面，扩大收藏量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硬广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促前店铺页面大幅海报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、微博等进行造势，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预告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日大促事宜，最好直接鼓励收藏，或者链接到收藏页面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配套方案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1412776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活动内容无需花哨，大促中的配套营销，以提高销售额和人均购买笔数为主要目的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，如满减，做好关联，以承接优惠券的使用效率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活动阐述简单、明了：不要让买家花过多的时间去理解活动规则，会降低转化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提前模拟，确保在活动当天，几种优惠之前不会有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冲突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注重对活动结束流量的回头率的引导方案，如用有效的会员制度引导等</a:t>
            </a: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页面方案（店铺首页）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692696"/>
            <a:ext cx="8820472" cy="7525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店铺首页的原则：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清晰罗列主销的品类结构，合理规划导航：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放弃“以风格进行区域划分”，尽量以“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品类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”、“价格区间”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“折扣模块”实现首页分类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商品陈列原则：商品尽量按热销、主推和折扣在首页进行堆砌，比平时要更“扁平化”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准备多套模板备用，根据当天情况进行替换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制作文字、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、图片，突出以下卖点，制造“抢购”氛围：（以下文字均需柔性处理后，再挂于店铺中）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A. 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卖点：双十一、全场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折、全场包邮、仅限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</a:t>
            </a:r>
            <a:endParaRPr lang="zh-CN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B. 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店内流量巨大，为避免拍下商品被其他买家“捷足先登”，拍下后请马上付款。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   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新手帮助专区：当天流量巨大，且新客很多，建议在醒目位置放上自助购物流程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（附上以下帮助文档，但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必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须重新人性化制作后，再在店内使用。）</a:t>
            </a:r>
            <a:endParaRPr lang="zh-CN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☆ 附商品购买流程帮助：</a:t>
            </a:r>
            <a:r>
              <a:rPr lang="en-US" altLang="zh-CN" sz="1300" u="sng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1"/>
              </a:rPr>
              <a:t>http://service.taobao.com/support/knowledge-1115818.htm</a:t>
            </a:r>
            <a:endParaRPr lang="zh-CN" altLang="zh-CN" sz="1300" u="sng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2"/>
            </a:endParaRPr>
          </a:p>
          <a:p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☆ 附购物车帮助图：</a:t>
            </a:r>
            <a:r>
              <a:rPr lang="en-US" altLang="zh-CN" sz="1300" u="sng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http://service.tmall.com/support/tmall/knowledge-1116254.htm?spm=0.0.0.88.7a64c7</a:t>
            </a:r>
            <a:endParaRPr lang="zh-CN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☆ 附付款方式帮助图：</a:t>
            </a:r>
            <a:r>
              <a:rPr lang="en-US" altLang="zh-CN" sz="1300" u="sng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http://service.taobao.com/support/knowledge-1116013.htm</a:t>
            </a:r>
            <a:endParaRPr lang="en-US" altLang="zh-CN" sz="1300" u="sng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300" u="sng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 startAt="6"/>
            </a:pP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客服减压与“咨询前有效分流”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事先开起店铺“留言交流专区”，让联系不上旺旺的买家可以发贴咨询（注意：商家需安排专职客服，专人处理留言专区）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 marL="342900" indent="-342900"/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页面方案（</a:t>
            </a:r>
            <a:r>
              <a:rPr lang="en-US" altLang="zh-CN" sz="2400" b="1" dirty="0" smtClean="0"/>
              <a:t>Detail</a:t>
            </a:r>
            <a:r>
              <a:rPr lang="zh-CN" altLang="en-US" sz="2400" b="1" dirty="0" smtClean="0"/>
              <a:t>页面）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836712"/>
            <a:ext cx="882047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 indent="-342900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Detail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页面的注意事项：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-342900"/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0" indent="-457200"/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突出卖点：双十一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限时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折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仅限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0" indent="-457200"/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/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突出自助购物页面，帮助新手购物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buAutoNum type="arabicPeriod" startAt="2"/>
            </a:pPr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提醒在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时间内付款，否则不能保证有货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突出商品尺码介绍，商品材质描述，模特试穿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体验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宝贝标题，增加类似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现价五折 吊牌价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，以减少咨询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6.   </a:t>
            </a:r>
            <a:r>
              <a:rPr lang="zh-CN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为避免误会，所有商品请拍摄“吊牌”，以明确五折的“基数”为何</a:t>
            </a:r>
            <a:endParaRPr lang="zh-CN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/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物流方案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548680"/>
            <a:ext cx="8820472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要点：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  </a:t>
            </a: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事先标准化管理，将订单、拣货、打包、打单、贴单、出库各个环节操作标准确定，最好能小组流水线作业，提高效率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货仓摆放科学合理、爆款商品集中，便于快速发货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3"/>
            </a:pP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增加人员，做好事前培训，流程模拟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3"/>
            </a:pP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4"/>
            </a:pP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物流供应商联动，双十一开始蹲点合作，确保第一时间出货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4"/>
            </a:pP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5"/>
            </a:pP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管理人员专职现场协调和资源调配，控制全场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5"/>
            </a:pP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6.   </a:t>
            </a:r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后勤保障有力：打印机、面单、纸张、水、食物等准备到位</a:t>
            </a:r>
            <a:endParaRPr lang="en-US" altLang="zh-CN" sz="15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售前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其他预案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620688"/>
            <a:ext cx="914501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 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预留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左右的爆款库存用来应对换货以及促后的引流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  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所有有短信功能的商家，提前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至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天发送店内短信，通知双十一活动</a:t>
            </a:r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 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如有借调客服，提前完成客服培训。特别是负责支付宝注册及付款咨询，必须每一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个步骤都操作到熟练为止。</a:t>
            </a:r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   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旺旺亮灯提前测试，分流提前测试</a:t>
            </a:r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lvl="0" indent="-342900">
              <a:lnSpc>
                <a:spcPct val="150000"/>
              </a:lnSpc>
              <a:buAutoNum type="arabicPeriod" startAt="5"/>
            </a:pP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预估流量较大的商家，提前做好新增服务器工作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lvl="0" indent="-342900">
              <a:lnSpc>
                <a:spcPct val="150000"/>
              </a:lnSpc>
              <a:buAutoNum type="arabicPeriod" startAt="5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双十一前完成所有商品的上架工作，当天避免同步库存引起的系统出错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lvl="0" indent="-342900">
              <a:lnSpc>
                <a:spcPct val="150000"/>
              </a:lnSpc>
              <a:buAutoNum type="arabicPeriod" startAt="5"/>
            </a:pP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突发事件解决方案（可能会出现的突发事件如下表所例）</a:t>
            </a:r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/>
            <a:endParaRPr lang="zh-CN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39552" y="3284984"/>
          <a:ext cx="6624736" cy="2664298"/>
        </p:xfrm>
        <a:graphic>
          <a:graphicData uri="http://schemas.openxmlformats.org/drawingml/2006/table">
            <a:tbl>
              <a:tblPr/>
              <a:tblGrid>
                <a:gridCol w="1033809"/>
                <a:gridCol w="2837790"/>
                <a:gridCol w="2753137"/>
              </a:tblGrid>
              <a:tr h="20494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突发事件解决方案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</a:tr>
              <a:tr h="204946">
                <a:tc>
                  <a:txBody>
                    <a:bodyPr/>
                    <a:lstStyle/>
                    <a:p>
                      <a:pPr algn="ctr" fontAlgn="ctr"/>
                      <a:r>
                        <a:rPr lang="zh-CN" sz="11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序号</a:t>
                      </a:r>
                      <a:endParaRPr lang="zh-CN" sz="11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突发事件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解决方案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旺旺登录不上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1.利用留言区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9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2.充分做好自助购物引导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2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图片挂掉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1.图片都切换至淘宝服务器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9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2.增加活动服务器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3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电脑系统检查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1.所有资料(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),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软件备份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9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2.所有电脑功能升级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946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3.双十一前更新一次密码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4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插线板检查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备用插线板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5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打印机爆机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添加打印机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>
                  <a:txBody>
                    <a:bodyPr/>
                    <a:lstStyle/>
                    <a:p>
                      <a:pPr algn="ctr" fontAlgn="ctr"/>
                      <a:r>
                        <a:rPr lang="zh-CN" sz="1100" b="0" i="0" u="none" strike="noStrike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6</a:t>
                      </a:r>
                      <a:endParaRPr lang="zh-CN" sz="1100" b="0" i="0" u="none" strike="noStrike" dirty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停电</a:t>
                      </a:r>
                      <a:endParaRPr lang="zh-CN" sz="1200" b="0" i="0" u="none" strike="noStrike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备用发电机，备用网吧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94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CN" sz="1200" b="0" i="0" u="none" strike="noStrike" kern="1200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……</a:t>
                      </a:r>
                      <a:endParaRPr lang="zh-CN" sz="1200" b="0" i="0" u="none" strike="noStrike" kern="1200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sz="1200" b="0" i="0" u="none" strike="noStrike" dirty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……</a:t>
                      </a:r>
                      <a:endParaRPr lang="zh-CN" sz="1200" b="0" i="0" u="none" strike="noStrike" dirty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CN" altLang="en-US" sz="3600" b="1" dirty="0" smtClean="0"/>
              <a:t>目录</a:t>
            </a:r>
            <a:endParaRPr lang="zh-CN" altLang="en-US" sz="3600" b="1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3528392"/>
          </a:xfrm>
        </p:spPr>
        <p:txBody>
          <a:bodyPr>
            <a:normAutofit fontScale="85000" lnSpcReduction="20000"/>
          </a:bodyPr>
          <a:lstStyle/>
          <a:p>
            <a:pPr marL="914400" indent="-914400">
              <a:lnSpc>
                <a:spcPct val="150000"/>
              </a:lnSpc>
              <a:buAutoNum type="ea1ChsPeriod"/>
            </a:pPr>
            <a:r>
              <a:rPr lang="zh-CN" altLang="en-US" sz="3300" b="1" dirty="0" smtClean="0">
                <a:solidFill>
                  <a:schemeClr val="bg1">
                    <a:lumMod val="65000"/>
                  </a:schemeClr>
                </a:solidFill>
              </a:rPr>
              <a:t>售前</a:t>
            </a:r>
            <a:endParaRPr lang="en-US" altLang="zh-CN" sz="33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914400" indent="-914400">
              <a:lnSpc>
                <a:spcPct val="150000"/>
              </a:lnSpc>
              <a:buAutoNum type="ea1ChsPeriod"/>
            </a:pPr>
            <a:r>
              <a:rPr lang="zh-CN" altLang="en-US" sz="3300" b="1" dirty="0" smtClean="0"/>
              <a:t>售中</a:t>
            </a:r>
            <a:endParaRPr lang="en-US" altLang="zh-CN" sz="33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补货与页面调整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催款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售中分拣、发货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员工激励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None/>
            </a:pPr>
            <a:r>
              <a:rPr lang="zh-CN" altLang="en-US" b="1" dirty="0" smtClean="0">
                <a:solidFill>
                  <a:schemeClr val="bg1">
                    <a:lumMod val="65000"/>
                  </a:schemeClr>
                </a:solidFill>
              </a:rPr>
              <a:t>三</a:t>
            </a:r>
            <a:r>
              <a:rPr lang="en-US" altLang="zh-CN" b="1" dirty="0" smtClean="0">
                <a:solidFill>
                  <a:schemeClr val="bg1">
                    <a:lumMod val="65000"/>
                  </a:schemeClr>
                </a:solidFill>
              </a:rPr>
              <a:t>.    </a:t>
            </a:r>
            <a:r>
              <a:rPr lang="en-US" altLang="zh-CN" sz="5100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zh-CN" altLang="en-US" sz="3300" b="1" dirty="0" smtClean="0">
                <a:solidFill>
                  <a:schemeClr val="bg1">
                    <a:lumMod val="65000"/>
                  </a:schemeClr>
                </a:solidFill>
              </a:rPr>
              <a:t>售后</a:t>
            </a:r>
            <a:endParaRPr lang="en-US" altLang="zh-CN" sz="33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sz="2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售中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补货与页面调整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548680"/>
            <a:ext cx="8820472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日活动当天，根据宝贝销售情况及时调整页面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量子恒道查看宝贝访问及销售情况，热门宝贝上移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货量大的款式尽可能多曝光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 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销售不理想，可以适当降低价格或者更换宣传文案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   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随时检查店铺库存情况，一旦售罄立即更换，避免出现无效链接浪费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UV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   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当日流量涌入，需要店铺做好“收藏”营销，譬如收藏店铺即可送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元店铺红包，以便留住用户二次消费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662292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售中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催款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548580"/>
            <a:ext cx="8820472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 lvl="0"/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旺旺催付：实时催付（下单后半小时内，告之疯抢进展，刺激客户的占有欲）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例：亲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~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您好！你在我们家拍的宝贝还木有完成付款噢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~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双十一大促一年仅一次，由于销售太火爆，为了避免超卖，我们的仓库是按照付款时间来发货的噢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~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所以还请亲尽快付款哦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~^_^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短信催付：短信模板增加个性化用户信息，如订单号、商品标题、顾客姓名，提高专业程度公信力</a:t>
            </a:r>
            <a:endParaRPr lang="zh-CN" altLang="en-US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例：亲爱的小明，您在本店铺购买的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******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等商品尚付款，由于活动款数据有限，请尽快付款，避免订单失效造成的不便。如有其它疑问请咨询我们的旺旺客服。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【***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旗舰店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电话催付：对于高价值用户，可用电话催付，电话催付应规避常规休息时间（</a:t>
            </a: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0:00~9:00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11:30~14:00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21:00~24:00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），催付专员应开门见山表明身份，消除客户戒心，针对客户的反应和语气作专业反应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例：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客服：你好，我是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***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旗舰店的客服，我的名字是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***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，你今天在我们店买的商品由于销售火爆，已经快卖完了，我们会为您再保留您选购的商品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分钟，所以想请您及时付款，我们会为您及时发货。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83568" y="4293096"/>
            <a:ext cx="7848872" cy="1728192"/>
            <a:chOff x="827584" y="1191786"/>
            <a:chExt cx="7488832" cy="4469463"/>
          </a:xfrm>
        </p:grpSpPr>
        <p:sp>
          <p:nvSpPr>
            <p:cNvPr id="6" name="圆角矩形 5"/>
            <p:cNvSpPr/>
            <p:nvPr/>
          </p:nvSpPr>
          <p:spPr>
            <a:xfrm>
              <a:off x="2987824" y="1340768"/>
              <a:ext cx="1224136" cy="792088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重点客户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3059832" y="3356992"/>
              <a:ext cx="1224136" cy="792088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普通客户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827584" y="3277535"/>
              <a:ext cx="1224136" cy="963418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催付订单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分类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箭头连接符 8"/>
            <p:cNvCxnSpPr>
              <a:endCxn id="8" idx="0"/>
            </p:cNvCxnSpPr>
            <p:nvPr/>
          </p:nvCxnSpPr>
          <p:spPr>
            <a:xfrm>
              <a:off x="1439652" y="2053400"/>
              <a:ext cx="0" cy="1224134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>
              <a:stCxn id="8" idx="3"/>
              <a:endCxn id="7" idx="1"/>
            </p:cNvCxnSpPr>
            <p:nvPr/>
          </p:nvCxnSpPr>
          <p:spPr>
            <a:xfrm flipV="1">
              <a:off x="2051720" y="3753037"/>
              <a:ext cx="1008113" cy="6207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圆角矩形 10"/>
            <p:cNvSpPr/>
            <p:nvPr/>
          </p:nvSpPr>
          <p:spPr>
            <a:xfrm>
              <a:off x="7092280" y="1340768"/>
              <a:ext cx="1224136" cy="792088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任务分工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肘形连接符 12"/>
            <p:cNvCxnSpPr>
              <a:stCxn id="7" idx="3"/>
            </p:cNvCxnSpPr>
            <p:nvPr/>
          </p:nvCxnSpPr>
          <p:spPr>
            <a:xfrm flipV="1">
              <a:off x="4283968" y="2744924"/>
              <a:ext cx="792088" cy="1008112"/>
            </a:xfrm>
            <a:prstGeom prst="bentConnector3">
              <a:avLst>
                <a:gd name="adj1" fmla="val 50000"/>
              </a:avLst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圆角矩形 13"/>
            <p:cNvSpPr/>
            <p:nvPr/>
          </p:nvSpPr>
          <p:spPr>
            <a:xfrm>
              <a:off x="7092280" y="3356992"/>
              <a:ext cx="1224136" cy="792088"/>
            </a:xfrm>
            <a:prstGeom prst="round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效果反馈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肘形连接符 14"/>
            <p:cNvCxnSpPr/>
            <p:nvPr/>
          </p:nvCxnSpPr>
          <p:spPr>
            <a:xfrm>
              <a:off x="6300192" y="1736812"/>
              <a:ext cx="12700" cy="2016224"/>
            </a:xfrm>
            <a:prstGeom prst="bentConnector3">
              <a:avLst>
                <a:gd name="adj1" fmla="val 180000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肘形连接符 15"/>
            <p:cNvCxnSpPr>
              <a:endCxn id="11" idx="1"/>
            </p:cNvCxnSpPr>
            <p:nvPr/>
          </p:nvCxnSpPr>
          <p:spPr>
            <a:xfrm flipV="1">
              <a:off x="6300192" y="1736812"/>
              <a:ext cx="792088" cy="1008112"/>
            </a:xfrm>
            <a:prstGeom prst="bentConnector3">
              <a:avLst>
                <a:gd name="adj1" fmla="val 50000"/>
              </a:avLst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>
              <a:stCxn id="6" idx="3"/>
            </p:cNvCxnSpPr>
            <p:nvPr/>
          </p:nvCxnSpPr>
          <p:spPr>
            <a:xfrm>
              <a:off x="4211960" y="1736812"/>
              <a:ext cx="86409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箭头连接符 17"/>
            <p:cNvCxnSpPr>
              <a:stCxn id="7" idx="3"/>
            </p:cNvCxnSpPr>
            <p:nvPr/>
          </p:nvCxnSpPr>
          <p:spPr>
            <a:xfrm>
              <a:off x="4283968" y="3753036"/>
              <a:ext cx="792088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>
              <a:stCxn id="11" idx="2"/>
              <a:endCxn id="29" idx="0"/>
            </p:cNvCxnSpPr>
            <p:nvPr/>
          </p:nvCxnSpPr>
          <p:spPr>
            <a:xfrm>
              <a:off x="7704348" y="2132856"/>
              <a:ext cx="0" cy="36004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/>
            <p:cNvCxnSpPr>
              <a:stCxn id="29" idx="2"/>
              <a:endCxn id="14" idx="0"/>
            </p:cNvCxnSpPr>
            <p:nvPr/>
          </p:nvCxnSpPr>
          <p:spPr>
            <a:xfrm>
              <a:off x="7704348" y="2996952"/>
              <a:ext cx="0" cy="36004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矩形 20"/>
            <p:cNvSpPr/>
            <p:nvPr/>
          </p:nvSpPr>
          <p:spPr>
            <a:xfrm>
              <a:off x="3851920" y="4509120"/>
              <a:ext cx="1512168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数据更新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851920" y="5229201"/>
              <a:ext cx="1512168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话术优化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形状 22"/>
            <p:cNvCxnSpPr>
              <a:stCxn id="14" idx="2"/>
              <a:endCxn id="21" idx="3"/>
            </p:cNvCxnSpPr>
            <p:nvPr/>
          </p:nvCxnSpPr>
          <p:spPr>
            <a:xfrm rot="5400000">
              <a:off x="6246186" y="3266982"/>
              <a:ext cx="576064" cy="2340260"/>
            </a:xfrm>
            <a:prstGeom prst="bentConnector2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形状 23"/>
            <p:cNvCxnSpPr>
              <a:stCxn id="14" idx="2"/>
              <a:endCxn id="22" idx="3"/>
            </p:cNvCxnSpPr>
            <p:nvPr/>
          </p:nvCxnSpPr>
          <p:spPr>
            <a:xfrm rot="5400000">
              <a:off x="5886146" y="3627022"/>
              <a:ext cx="1296144" cy="2340260"/>
            </a:xfrm>
            <a:prstGeom prst="bentConnector2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形状 24"/>
            <p:cNvCxnSpPr>
              <a:stCxn id="21" idx="1"/>
              <a:endCxn id="8" idx="2"/>
            </p:cNvCxnSpPr>
            <p:nvPr/>
          </p:nvCxnSpPr>
          <p:spPr>
            <a:xfrm rot="10800000">
              <a:off x="1439652" y="4240953"/>
              <a:ext cx="2412268" cy="484192"/>
            </a:xfrm>
            <a:prstGeom prst="bentConnector2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5076056" y="3501008"/>
              <a:ext cx="1224136" cy="504056"/>
            </a:xfrm>
            <a:prstGeom prst="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旺旺催付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076056" y="2492896"/>
              <a:ext cx="1224136" cy="504056"/>
            </a:xfrm>
            <a:prstGeom prst="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短信催付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076056" y="1484784"/>
              <a:ext cx="1224136" cy="504056"/>
            </a:xfrm>
            <a:prstGeom prst="rect">
              <a:avLst/>
            </a:prstGeom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电话催付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092280" y="2492896"/>
              <a:ext cx="1224136" cy="50405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催    付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99593" y="1191786"/>
              <a:ext cx="1224136" cy="11918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未付款订单提取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售中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售中的分拣、发货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548680"/>
            <a:ext cx="8820472" cy="654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停用自动上下架功能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订单同步时间设置在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分钟至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个小时，防止系统运行缓慢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多人审单，用流水号、成交时间进行分工，没有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ERP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支持订单自动合并的商家需交待客服做备注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结合客服备注，正常订单优先审核，将有问题的订单（悔单，追单，换货等）由专人统一负责或隔日处理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快递效率高的地区例如北、上、广、深、杭五地订单优先审核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均衡各快递公司的收件量，避免某家因收件量过大无法及时处理，错过最佳收货班次，可能导致快递公司落货或爆仓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7.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双十一当天为了确保大货的顺利发送，避免悔单，追单，换货等行为对流程的影响，除了售前客服要提前预警客户之外，售中的订单处理也要提前设置截单时限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售中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员工激励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548680"/>
            <a:ext cx="882047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内部激励 ， 可以有效提升团队在整个战役中的战斗力，保持高昂的状态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大促前开几次激励会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人员配备需要恰当合理，且有针对性的鼓励团队那几日的有效合作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在到达每笔销售数字的时候，老总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店长送下午茶等方式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奖金激励，有阶段目标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CN" altLang="en-US" sz="3600" b="1" dirty="0" smtClean="0"/>
              <a:t>目录</a:t>
            </a:r>
            <a:endParaRPr lang="zh-CN" altLang="en-US" sz="3600" b="1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2880320"/>
          </a:xfrm>
        </p:spPr>
        <p:txBody>
          <a:bodyPr>
            <a:normAutofit fontScale="85000" lnSpcReduction="20000"/>
          </a:bodyPr>
          <a:lstStyle/>
          <a:p>
            <a:pPr marL="914400" indent="-914400">
              <a:lnSpc>
                <a:spcPct val="150000"/>
              </a:lnSpc>
              <a:buAutoNum type="ea1ChsPeriod"/>
            </a:pPr>
            <a:r>
              <a:rPr lang="zh-CN" altLang="en-US" sz="3300" b="1" dirty="0" smtClean="0">
                <a:solidFill>
                  <a:schemeClr val="bg1">
                    <a:lumMod val="65000"/>
                  </a:schemeClr>
                </a:solidFill>
              </a:rPr>
              <a:t>售前</a:t>
            </a:r>
            <a:endParaRPr lang="en-US" altLang="zh-CN" sz="33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914400" indent="-914400">
              <a:lnSpc>
                <a:spcPct val="150000"/>
              </a:lnSpc>
              <a:buAutoNum type="ea1ChsPeriod"/>
            </a:pPr>
            <a:r>
              <a:rPr lang="zh-CN" altLang="en-US" sz="3300" b="1" dirty="0" smtClean="0">
                <a:solidFill>
                  <a:schemeClr val="bg1">
                    <a:lumMod val="65000"/>
                  </a:schemeClr>
                </a:solidFill>
              </a:rPr>
              <a:t>售中</a:t>
            </a:r>
            <a:endParaRPr lang="en-US" altLang="zh-CN" sz="3300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914400" indent="-914400">
              <a:lnSpc>
                <a:spcPct val="150000"/>
              </a:lnSpc>
              <a:buAutoNum type="ea1ChsPeriod"/>
            </a:pPr>
            <a:r>
              <a:rPr lang="zh-CN" altLang="en-US" sz="3300" b="1" dirty="0" smtClean="0"/>
              <a:t>售后</a:t>
            </a:r>
            <a:endParaRPr lang="en-US" altLang="zh-CN" sz="33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客服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物流</a:t>
            </a:r>
            <a:endParaRPr lang="en-US" altLang="zh-CN" sz="1500" b="1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1500" b="1" dirty="0" smtClean="0"/>
              <a:t>页面</a:t>
            </a:r>
            <a:endParaRPr lang="en-US" altLang="zh-CN" sz="15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altLang="zh-CN" sz="2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售后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客服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620688"/>
            <a:ext cx="856895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关键词：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坚持、服务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要点：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 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数量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双十一后一周的客服数量都需要较平时增加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  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咨询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其中，十二日销售仍会较高；之后，物流和货品咨询开始暴增，需要较多客服应付咨询，同时注意更新相关物流和库存信息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库存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尤其需要增添人手，核实货源情况；如果存在超卖、库存不准等问题，需要准备安抚致歉方案，避免投诉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售后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物流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1844824"/>
            <a:ext cx="8568952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关键词：</a:t>
            </a:r>
            <a:r>
              <a:rPr lang="zh-CN" altLang="en-US" sz="5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发货、发货 还是 发货</a:t>
            </a:r>
            <a:endParaRPr lang="en-US" altLang="zh-CN" sz="5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制定发货目标，合理安排人手，时刻去追发货进度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b="1" dirty="0" smtClean="0"/>
              <a:t>售后  </a:t>
            </a:r>
            <a:r>
              <a:rPr lang="en-US" altLang="zh-CN" sz="2400" b="1" dirty="0" smtClean="0"/>
              <a:t>—  </a:t>
            </a:r>
            <a:r>
              <a:rPr lang="zh-CN" altLang="en-US" sz="2400" b="1" dirty="0" smtClean="0"/>
              <a:t>页面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620688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  <a:hlinkClick r:id="rId1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关键词：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完美收官、新的开始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要点：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商品价格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以稍高于前一日单价的价格方式出售，切勿低于前一日售价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商品排布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库存剩余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第二天页面的商品排版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AutoNum type="arabicPeriod" startAt="2"/>
            </a:pP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  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双十一恰恰是一个旺季的开始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带动滞后性销售，各部门需要继续配合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buAutoNum type="arabicPeriod"/>
            </a:pPr>
            <a:endParaRPr lang="zh-CN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4680520"/>
          </a:xfrm>
        </p:spPr>
        <p:txBody>
          <a:bodyPr>
            <a:normAutofit/>
          </a:bodyPr>
          <a:lstStyle/>
          <a:p>
            <a:r>
              <a:rPr lang="en-US" altLang="zh-CN" sz="4000" dirty="0" smtClean="0"/>
              <a:t>2016</a:t>
            </a:r>
            <a:r>
              <a:rPr lang="zh-CN" altLang="en-US" sz="4000" dirty="0" smtClean="0"/>
              <a:t>双十一，全力以赴！</a:t>
            </a:r>
            <a:br>
              <a:rPr lang="en-US" altLang="zh-CN" sz="4000" dirty="0" smtClean="0"/>
            </a:br>
            <a:br>
              <a:rPr lang="en-US" altLang="zh-CN" sz="4000" dirty="0" smtClean="0"/>
            </a:br>
            <a:r>
              <a:rPr lang="zh-CN" altLang="en-US" sz="6000" dirty="0" smtClean="0"/>
              <a:t>加油！！！</a:t>
            </a:r>
            <a:br>
              <a:rPr lang="en-US" altLang="zh-CN" sz="4000" dirty="0" smtClean="0"/>
            </a:br>
            <a:br>
              <a:rPr lang="en-US" altLang="zh-CN" sz="4000" dirty="0" smtClean="0"/>
            </a:br>
            <a:endParaRPr lang="zh-CN" altLang="en-US" sz="4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4285</Words>
  <Application>WPS 演示</Application>
  <PresentationFormat>全屏显示(4:3)</PresentationFormat>
  <Paragraphs>767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Calibri</vt:lpstr>
      <vt:lpstr>Office 主题</vt:lpstr>
      <vt:lpstr>2012天猫服饰双十一备战手册 商家版</vt:lpstr>
      <vt:lpstr>目录</vt:lpstr>
      <vt:lpstr>售前  —  目标</vt:lpstr>
      <vt:lpstr>售前  —  货品</vt:lpstr>
      <vt:lpstr>售前  —  资源</vt:lpstr>
      <vt:lpstr>售前  —  人员</vt:lpstr>
      <vt:lpstr>售前  —  预热</vt:lpstr>
      <vt:lpstr>售前  —  配套方案</vt:lpstr>
      <vt:lpstr>售前  —  页面方案（店铺首页）</vt:lpstr>
      <vt:lpstr>售前  —  页面方案（Detail页面）</vt:lpstr>
      <vt:lpstr>售前  —  物流方案</vt:lpstr>
      <vt:lpstr>售前  —  其他预案</vt:lpstr>
      <vt:lpstr>目录</vt:lpstr>
      <vt:lpstr>售中  —  补货与页面调整</vt:lpstr>
      <vt:lpstr>售中  —  催款</vt:lpstr>
      <vt:lpstr>售中  —  售中的分拣、发货</vt:lpstr>
      <vt:lpstr>售中  —  员工激励</vt:lpstr>
      <vt:lpstr>目录</vt:lpstr>
      <vt:lpstr>售后  —  客服</vt:lpstr>
      <vt:lpstr>售后  —  物流</vt:lpstr>
      <vt:lpstr>售后  —  页面</vt:lpstr>
      <vt:lpstr>2012双十一，全力以赴！  加油！！！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天猫市场部</dc:title>
  <dc:creator>筱婷(Sophie Pan)</dc:creator>
  <cp:lastModifiedBy>acer</cp:lastModifiedBy>
  <cp:revision>388</cp:revision>
  <dcterms:created xsi:type="dcterms:W3CDTF">2012-03-30T09:18:00Z</dcterms:created>
  <dcterms:modified xsi:type="dcterms:W3CDTF">2016-10-21T08:17:03Z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2052-10.1.0.5975</vt:lpwstr>
  </property>
</Properties>
</file>