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6" r:id="rId2"/>
    <p:sldId id="263" r:id="rId3"/>
    <p:sldId id="267" r:id="rId4"/>
    <p:sldId id="265" r:id="rId5"/>
    <p:sldId id="270" r:id="rId6"/>
    <p:sldId id="282" r:id="rId7"/>
    <p:sldId id="272" r:id="rId8"/>
    <p:sldId id="268" r:id="rId9"/>
    <p:sldId id="273" r:id="rId10"/>
    <p:sldId id="269" r:id="rId11"/>
    <p:sldId id="274" r:id="rId12"/>
    <p:sldId id="275" r:id="rId13"/>
    <p:sldId id="278" r:id="rId14"/>
    <p:sldId id="283" r:id="rId15"/>
    <p:sldId id="276" r:id="rId16"/>
    <p:sldId id="284" r:id="rId17"/>
    <p:sldId id="281" r:id="rId18"/>
    <p:sldId id="259" r:id="rId19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2727"/>
    <a:srgbClr val="E60D1C"/>
    <a:srgbClr val="D63D3E"/>
    <a:srgbClr val="EE2C39"/>
    <a:srgbClr val="EF1723"/>
    <a:srgbClr val="EB161F"/>
    <a:srgbClr val="E91720"/>
    <a:srgbClr val="C2232E"/>
    <a:srgbClr val="E62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0" d="100"/>
          <a:sy n="50" d="100"/>
        </p:scale>
        <p:origin x="-168" y="-96"/>
      </p:cViewPr>
      <p:guideLst>
        <p:guide orient="horz" pos="4320"/>
        <p:guide pos="76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5597399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44555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与副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标题文本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228600" algn="ctr">
              <a:spcBef>
                <a:spcPts val="0"/>
              </a:spcBef>
              <a:buSzTx/>
              <a:buNone/>
              <a:defRPr sz="4400"/>
            </a:lvl2pPr>
            <a:lvl3pPr marL="0" indent="457200" algn="ctr">
              <a:spcBef>
                <a:spcPts val="0"/>
              </a:spcBef>
              <a:buSzTx/>
              <a:buNone/>
              <a:defRPr sz="4400"/>
            </a:lvl3pPr>
            <a:lvl4pPr marL="0" indent="685800" algn="ctr">
              <a:spcBef>
                <a:spcPts val="0"/>
              </a:spcBef>
              <a:buSzTx/>
              <a:buNone/>
              <a:defRPr sz="4400"/>
            </a:lvl4pPr>
            <a:lvl5pPr marL="0" indent="91440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 - 水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3125968" y="673100"/>
            <a:ext cx="18135601" cy="8737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635000" y="94488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标题文本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635000" y="115189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228600" algn="ctr">
              <a:spcBef>
                <a:spcPts val="0"/>
              </a:spcBef>
              <a:buSzTx/>
              <a:buNone/>
              <a:defRPr sz="4400"/>
            </a:lvl2pPr>
            <a:lvl3pPr marL="0" indent="457200" algn="ctr">
              <a:spcBef>
                <a:spcPts val="0"/>
              </a:spcBef>
              <a:buSzTx/>
              <a:buNone/>
              <a:defRPr sz="4400"/>
            </a:lvl3pPr>
            <a:lvl4pPr marL="0" indent="685800" algn="ctr">
              <a:spcBef>
                <a:spcPts val="0"/>
              </a:spcBef>
              <a:buSzTx/>
              <a:buNone/>
              <a:defRPr sz="4400"/>
            </a:lvl4pPr>
            <a:lvl5pPr marL="0" indent="91440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 - 居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r>
              <a:t>标题文本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 - 垂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13165980" y="1104900"/>
            <a:ext cx="9525001" cy="11506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1651000" y="1104900"/>
            <a:ext cx="10223500" cy="56134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标题文本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1651000" y="6845300"/>
            <a:ext cx="10223500" cy="5765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228600" algn="ctr">
              <a:spcBef>
                <a:spcPts val="0"/>
              </a:spcBef>
              <a:buSzTx/>
              <a:buNone/>
              <a:defRPr sz="4400"/>
            </a:lvl2pPr>
            <a:lvl3pPr marL="0" indent="457200" algn="ctr">
              <a:spcBef>
                <a:spcPts val="0"/>
              </a:spcBef>
              <a:buSzTx/>
              <a:buNone/>
              <a:defRPr sz="4400"/>
            </a:lvl3pPr>
            <a:lvl4pPr marL="0" indent="685800" algn="ctr">
              <a:spcBef>
                <a:spcPts val="0"/>
              </a:spcBef>
              <a:buSzTx/>
              <a:buNone/>
              <a:defRPr sz="4400"/>
            </a:lvl4pPr>
            <a:lvl5pPr marL="0" indent="91440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 - 顶部对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标题文本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与项目符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标题文本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、项目符号与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13169900" y="3238500"/>
            <a:ext cx="9525000" cy="9207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标题文本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1689100" y="3238500"/>
            <a:ext cx="10007600" cy="92075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4500"/>
            </a:lvl1pPr>
            <a:lvl2pPr marL="1117600" indent="-558800">
              <a:spcBef>
                <a:spcPts val="4500"/>
              </a:spcBef>
              <a:defRPr sz="4500"/>
            </a:lvl2pPr>
            <a:lvl3pPr marL="1676400" indent="-558800">
              <a:spcBef>
                <a:spcPts val="4500"/>
              </a:spcBef>
              <a:defRPr sz="4500"/>
            </a:lvl3pPr>
            <a:lvl4pPr marL="2235200" indent="-558800">
              <a:spcBef>
                <a:spcPts val="4500"/>
              </a:spcBef>
              <a:defRPr sz="4500"/>
            </a:lvl4pPr>
            <a:lvl5pPr marL="2794000" indent="-558800">
              <a:spcBef>
                <a:spcPts val="4500"/>
              </a:spcBef>
              <a:defRPr sz="4500"/>
            </a:lvl5pPr>
          </a:lstStyle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项目符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47300"/>
          </a:xfrm>
          <a:prstGeom prst="rect">
            <a:avLst/>
          </a:prstGeom>
        </p:spPr>
        <p:txBody>
          <a:bodyPr/>
          <a:lstStyle/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 - 3 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15760700" y="7048500"/>
            <a:ext cx="740410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15760700" y="1130300"/>
            <a:ext cx="740410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idx="15"/>
          </p:nvPr>
        </p:nvSpPr>
        <p:spPr>
          <a:xfrm>
            <a:off x="1206500" y="1130300"/>
            <a:ext cx="1417320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引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6858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2387600" y="6045200"/>
            <a:ext cx="19621500" cy="8890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</a:lvl1pPr>
          </a:lstStyle>
          <a:p>
            <a:r>
              <a:t>“在此键入引文。”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689100" y="9525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标题文本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689100" y="3238500"/>
            <a:ext cx="21005800" cy="920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99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xmlns:p14="http://schemas.microsoft.com/office/powerpoint/2010/main"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63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127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190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254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317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381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444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508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571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3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3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3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3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3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3" Type="http://schemas.openxmlformats.org/officeDocument/2006/relationships/hyperlink" Target="http://yunpan.taobao.com/s/7xE3fsq5w3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3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/>
        </p:nvSpPr>
        <p:spPr>
          <a:xfrm>
            <a:off x="6540815" y="4970372"/>
            <a:ext cx="11429410" cy="16959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defTabSz="584200">
              <a:lnSpc>
                <a:spcPct val="90000"/>
              </a:lnSpc>
              <a:defRPr sz="11000">
                <a:latin typeface="冬青黑体简体中文 W6"/>
                <a:ea typeface="冬青黑体简体中文 W6"/>
                <a:cs typeface="冬青黑体简体中文 W6"/>
                <a:sym typeface="冬青黑体简体中文 W6"/>
              </a:defRPr>
            </a:lvl1pPr>
          </a:lstStyle>
          <a:p>
            <a:r>
              <a:rPr lang="zh-CN" altLang="en-US" dirty="0" smtClean="0"/>
              <a:t>玩转内容运营</a:t>
            </a:r>
            <a:r>
              <a:rPr lang="zh-CN" altLang="en-US" dirty="0"/>
              <a:t>攻略</a:t>
            </a:r>
            <a:endParaRPr dirty="0"/>
          </a:p>
        </p:txBody>
      </p:sp>
      <p:pic>
        <p:nvPicPr>
          <p:cNvPr id="120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789194" y="11740458"/>
            <a:ext cx="2932613" cy="1539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21" name="pasted-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11281903"/>
            <a:ext cx="24384001" cy="245698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2" name="pasted-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896169" y="13122643"/>
            <a:ext cx="2667862" cy="348516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文本框 1"/>
          <p:cNvSpPr txBox="1"/>
          <p:nvPr/>
        </p:nvSpPr>
        <p:spPr>
          <a:xfrm>
            <a:off x="10411842" y="3980784"/>
            <a:ext cx="3023885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3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月家装节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546219" y="10409869"/>
            <a:ext cx="1384995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春戈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pic>
        <p:nvPicPr>
          <p:cNvPr id="4" name="图片 3" descr="IMG_023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293" y="1736100"/>
            <a:ext cx="6320099" cy="1123573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35695" y="642088"/>
            <a:ext cx="3308598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电商内容化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853934" y="3233005"/>
            <a:ext cx="12016239" cy="17645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消费者的购物行为（</a:t>
            </a:r>
            <a:r>
              <a:rPr kumimoji="0" lang="en-US" altLang="zh-CN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shopping)</a:t>
            </a:r>
            <a:r>
              <a:rPr kumimoji="0" lang="zh-CN" altLang="en-US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和购买行为（</a:t>
            </a:r>
            <a:r>
              <a:rPr kumimoji="0" lang="en-US" altLang="zh-CN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buying</a:t>
            </a:r>
            <a:r>
              <a:rPr kumimoji="0" lang="zh-CN" altLang="en-US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），出现了大规模的分离，同时又通过个性化场景有机的结合在了一起。</a:t>
            </a:r>
            <a:endParaRPr kumimoji="0" lang="zh-CN" altLang="en-US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846310" y="6570166"/>
            <a:ext cx="6015740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感性线索</a:t>
            </a: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VS</a:t>
            </a:r>
            <a:r>
              <a:rPr lang="zh-CN" altLang="en-US" dirty="0" smtClean="0"/>
              <a:t>理性线索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846306" y="8221166"/>
            <a:ext cx="6015740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主动搜索</a:t>
            </a:r>
            <a:r>
              <a:rPr lang="en-US" altLang="zh-CN" dirty="0" smtClean="0"/>
              <a:t>VS</a:t>
            </a:r>
            <a:r>
              <a:rPr lang="zh-CN" altLang="en-US" dirty="0" smtClean="0"/>
              <a:t>被动搜索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846310" y="9842549"/>
            <a:ext cx="6514604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对促销活动属性的感知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4165138089"/>
      </p:ext>
    </p:extLst>
  </p:cSld>
  <p:clrMapOvr>
    <a:masterClrMapping/>
  </p:clrMapOvr>
  <p:transition xmlns:p14="http://schemas.microsoft.com/office/powerpoint/2010/main"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906455" y="614129"/>
            <a:ext cx="4591000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内容的核心目的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02145" y="3813409"/>
            <a:ext cx="11716028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1.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种草</a:t>
            </a:r>
            <a:r>
              <a:rPr lang="zh-CN" altLang="en-US" dirty="0" smtClean="0"/>
              <a:t>:培养意向用户和让更多人产生认同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550993" y="7863881"/>
            <a:ext cx="10611869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zh-CN" dirty="0"/>
              <a:t>3</a:t>
            </a: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.</a:t>
            </a:r>
            <a:r>
              <a:rPr lang="en-US" altLang="zh-CN" dirty="0" smtClean="0"/>
              <a:t>PR:</a:t>
            </a:r>
            <a:r>
              <a:rPr lang="zh-CN" altLang="en-US" dirty="0" smtClean="0"/>
              <a:t>活动过程中和活动后的品牌发声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50993" y="5868436"/>
            <a:ext cx="1107482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2</a:t>
            </a:r>
            <a:r>
              <a:rPr lang="zh-CN" altLang="zh-CN" dirty="0" smtClean="0"/>
              <a:t>.</a:t>
            </a:r>
            <a:r>
              <a:rPr lang="zh-CN" altLang="en-US" dirty="0" smtClean="0"/>
              <a:t>收割:收割意向用户，促销节点紧迫感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19380" y="8735915"/>
            <a:ext cx="6855581" cy="414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771680"/>
      </p:ext>
    </p:extLst>
  </p:cSld>
  <p:clrMapOvr>
    <a:masterClrMapping/>
  </p:clrMapOvr>
  <p:transition xmlns:p14="http://schemas.microsoft.com/office/powerpoint/2010/main"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文本框 1"/>
          <p:cNvSpPr txBox="1"/>
          <p:nvPr/>
        </p:nvSpPr>
        <p:spPr>
          <a:xfrm>
            <a:off x="859390" y="784225"/>
            <a:ext cx="6514604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en-US" dirty="0" smtClean="0"/>
              <a:t>内容运营有哪些要做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？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49295" y="6073408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EF1723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店铺微淘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EF1723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853575" y="6168858"/>
            <a:ext cx="1384995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清单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02286" y="7702639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EF1723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品牌直播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EF1723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446695" y="7455524"/>
            <a:ext cx="3308598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有好货招商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79488" y="4616410"/>
            <a:ext cx="3308598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EF1723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淘内自己做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EF1723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53575" y="4666595"/>
            <a:ext cx="3949799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>
                <a:solidFill>
                  <a:srgbClr val="45A4FC"/>
                </a:solidFill>
              </a:rPr>
              <a:t>淘内与人合作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45A4FC"/>
              </a:solidFill>
              <a:effectLst/>
              <a:uFillTx/>
              <a:sym typeface="Helvetica Ligh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205218" y="4737929"/>
            <a:ext cx="5232202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淘外品牌自有阵地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7205218" y="6223175"/>
            <a:ext cx="4769254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微博</a:t>
            </a: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/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微信公众号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7205218" y="7612910"/>
            <a:ext cx="2668033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合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作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KOL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FillTx/>
              <a:sym typeface="Helvetica Ligh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04871" y="7558593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主播直播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433101" y="4638762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>
                <a:solidFill>
                  <a:schemeClr val="accent6">
                    <a:lumMod val="75000"/>
                  </a:schemeClr>
                </a:solidFill>
              </a:rPr>
              <a:t>官方报名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FillTx/>
              <a:sym typeface="Helvetica Ligh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433101" y="6152416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直播节目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2433101" y="8983166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头条指购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2522153" y="10490200"/>
            <a:ext cx="2744341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>
                <a:solidFill>
                  <a:schemeClr val="accent6">
                    <a:lumMod val="75000"/>
                  </a:schemeClr>
                </a:solidFill>
              </a:rPr>
              <a:t>头条撕吧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978" y="3054819"/>
            <a:ext cx="1317371" cy="1317371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0576" y="3054819"/>
            <a:ext cx="1445534" cy="14409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76636" y="3178408"/>
            <a:ext cx="1304982" cy="1317371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645010" y="3261271"/>
            <a:ext cx="1423631" cy="1432699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7013960" y="8983166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淘宝测评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322138463"/>
      </p:ext>
    </p:extLst>
  </p:cSld>
  <p:clrMapOvr>
    <a:masterClrMapping/>
  </p:clrMapOvr>
  <p:transition xmlns:p14="http://schemas.microsoft.com/office/powerpoint/2010/main"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635696" y="715396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en-US" dirty="0" smtClean="0"/>
              <a:t>微淘</a:t>
            </a:r>
            <a:r>
              <a:rPr lang="zh-CN" altLang="en-US" dirty="0" smtClean="0"/>
              <a:t>渠道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31605" y="5309513"/>
            <a:ext cx="13365198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dirty="0" smtClean="0"/>
              <a:t>每个店铺发</a:t>
            </a:r>
            <a:r>
              <a:rPr lang="en-US" altLang="zh-CN" dirty="0" smtClean="0"/>
              <a:t>3</a:t>
            </a:r>
            <a:r>
              <a:rPr lang="zh-CN" altLang="en-US" dirty="0" smtClean="0"/>
              <a:t>月家装节相关彩蛋</a:t>
            </a:r>
            <a:r>
              <a:rPr lang="zh-CN" altLang="en-US" dirty="0"/>
              <a:t>（权益＋</a:t>
            </a:r>
            <a:r>
              <a:rPr lang="zh-CN" altLang="en-US" dirty="0" smtClean="0"/>
              <a:t>内容）</a:t>
            </a:r>
            <a:endParaRPr lang="en-US" altLang="zh-CN" dirty="0"/>
          </a:p>
          <a:p>
            <a:pPr algn="l"/>
            <a:r>
              <a:rPr lang="en-US" altLang="zh-CN" dirty="0" smtClean="0"/>
              <a:t>2</a:t>
            </a:r>
            <a:r>
              <a:rPr lang="zh-CN" altLang="en-US" dirty="0" smtClean="0"/>
              <a:t>月</a:t>
            </a:r>
            <a:r>
              <a:rPr lang="en-US" altLang="zh-CN" dirty="0" smtClean="0"/>
              <a:t>22</a:t>
            </a:r>
            <a:r>
              <a:rPr lang="zh-CN" altLang="en-US" dirty="0" smtClean="0"/>
              <a:t>日</a:t>
            </a:r>
            <a:r>
              <a:rPr lang="en-US" altLang="zh-CN" dirty="0" smtClean="0"/>
              <a:t>-3</a:t>
            </a:r>
            <a:r>
              <a:rPr lang="zh-CN" altLang="en-US" dirty="0" smtClean="0"/>
              <a:t>月</a:t>
            </a:r>
            <a:r>
              <a:rPr lang="en-US" altLang="zh-CN" dirty="0" smtClean="0"/>
              <a:t>2</a:t>
            </a:r>
            <a:r>
              <a:rPr lang="zh-CN" altLang="en-US" dirty="0" smtClean="0"/>
              <a:t>日，每天</a:t>
            </a:r>
            <a:r>
              <a:rPr lang="en-US" altLang="zh-CN" dirty="0" smtClean="0"/>
              <a:t>1</a:t>
            </a:r>
            <a:r>
              <a:rPr lang="zh-CN" altLang="en-US" dirty="0" smtClean="0"/>
              <a:t>条</a:t>
            </a:r>
            <a:r>
              <a:rPr lang="zh-CN" altLang="zh-CN" dirty="0"/>
              <a:t>。</a:t>
            </a: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5331605" y="8860383"/>
            <a:ext cx="9720610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请每个店铺务必重视并执行！！！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340" y="5216709"/>
            <a:ext cx="19939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44516"/>
      </p:ext>
    </p:extLst>
  </p:cSld>
  <p:clrMapOvr>
    <a:masterClrMapping/>
  </p:clrMapOvr>
  <p:transition xmlns:p14="http://schemas.microsoft.com/office/powerpoint/2010/main"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635695" y="711817"/>
            <a:ext cx="3308598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有好货渠道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011103" y="6993092"/>
            <a:ext cx="5232202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有颜值、有调性</a:t>
            </a: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→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5415" y="4135832"/>
            <a:ext cx="2083223" cy="99278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2531804" y="6993092"/>
            <a:ext cx="467307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高端购买力人群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1968638" y="4168770"/>
            <a:ext cx="2041576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@2017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577668646"/>
      </p:ext>
    </p:extLst>
  </p:cSld>
  <p:clrMapOvr>
    <a:masterClrMapping/>
  </p:clrMapOvr>
  <p:transition xmlns:p14="http://schemas.microsoft.com/office/powerpoint/2010/main"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827997" y="711817"/>
            <a:ext cx="3949799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en-US" dirty="0" smtClean="0"/>
              <a:t>有好货怎么玩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54513" y="4673600"/>
            <a:ext cx="190211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en-US" altLang="zh-CN" b="1" dirty="0" smtClean="0">
                <a:solidFill>
                  <a:srgbClr val="D63D3E"/>
                </a:solidFill>
              </a:rPr>
              <a:t>1.</a:t>
            </a:r>
            <a:r>
              <a:rPr lang="zh-CN" altLang="en-US" b="1" dirty="0" smtClean="0">
                <a:solidFill>
                  <a:srgbClr val="D63D3E"/>
                </a:solidFill>
              </a:rPr>
              <a:t>重点：</a:t>
            </a:r>
            <a:r>
              <a:rPr lang="en-US" altLang="zh-CN" b="1" dirty="0" smtClean="0">
                <a:solidFill>
                  <a:srgbClr val="D63D3E"/>
                </a:solidFill>
              </a:rPr>
              <a:t>3</a:t>
            </a:r>
            <a:r>
              <a:rPr lang="zh-CN" altLang="en-US" b="1" dirty="0" smtClean="0">
                <a:solidFill>
                  <a:srgbClr val="D63D3E"/>
                </a:solidFill>
              </a:rPr>
              <a:t>月家装节商品招商入口，报名入口：</a:t>
            </a:r>
            <a:r>
              <a:rPr lang="en-US" altLang="zh-CN" b="1" dirty="0">
                <a:solidFill>
                  <a:srgbClr val="D63D3E"/>
                </a:solidFill>
              </a:rPr>
              <a:t>http://</a:t>
            </a:r>
            <a:r>
              <a:rPr lang="en-US" altLang="zh-CN" b="1" dirty="0" err="1">
                <a:solidFill>
                  <a:srgbClr val="D63D3E"/>
                </a:solidFill>
              </a:rPr>
              <a:t>tb.cn</a:t>
            </a:r>
            <a:r>
              <a:rPr lang="en-US" altLang="zh-CN" b="1" dirty="0">
                <a:solidFill>
                  <a:srgbClr val="D63D3E"/>
                </a:solidFill>
              </a:rPr>
              <a:t>/OAFlD8x</a:t>
            </a:r>
            <a:endParaRPr kumimoji="0" lang="zh-CN" altLang="en-US" sz="5000" b="1" i="0" u="none" strike="noStrike" cap="none" spc="0" normalizeH="0" baseline="0" dirty="0">
              <a:ln>
                <a:noFill/>
              </a:ln>
              <a:solidFill>
                <a:srgbClr val="D63D3E"/>
              </a:solidFill>
              <a:effectLst/>
              <a:uFillTx/>
              <a:sym typeface="Helvetica Ligh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11369" y="7086600"/>
            <a:ext cx="8972968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2.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补充：店铺</a:t>
            </a:r>
            <a:r>
              <a:rPr lang="zh-CN" altLang="en-US" dirty="0" smtClean="0"/>
              <a:t>长期合作达人推荐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332182804"/>
      </p:ext>
    </p:extLst>
  </p:cSld>
  <p:clrMapOvr>
    <a:masterClrMapping/>
  </p:clrMapOvr>
  <p:transition xmlns:p14="http://schemas.microsoft.com/office/powerpoint/2010/main"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834195" y="788634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en-US" dirty="0" smtClean="0"/>
              <a:t>清单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渠道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804400" y="6044546"/>
            <a:ext cx="12192000" cy="11182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zh-CN" altLang="en-US" baseline="30000" dirty="0" smtClean="0"/>
              <a:t>拿</a:t>
            </a:r>
            <a:r>
              <a:rPr lang="zh-CN" altLang="en-US" baseline="30000" dirty="0"/>
              <a:t>到新房钥匙的那一刻</a:t>
            </a:r>
            <a:r>
              <a:rPr lang="en-US" altLang="zh-CN" baseline="30000" dirty="0"/>
              <a:t>,</a:t>
            </a:r>
            <a:r>
              <a:rPr lang="zh-CN" altLang="en-US" baseline="30000" dirty="0"/>
              <a:t>我就开始为打造</a:t>
            </a:r>
            <a:r>
              <a:rPr lang="zh-CN" altLang="en-US" baseline="30000" dirty="0" smtClean="0"/>
              <a:t>地中海风情小屋而焦虑</a:t>
            </a:r>
            <a:r>
              <a:rPr lang="en-US" altLang="zh-CN" baseline="30000" dirty="0"/>
              <a:t>,</a:t>
            </a:r>
            <a:r>
              <a:rPr lang="zh-CN" altLang="en-US" baseline="30000" dirty="0"/>
              <a:t>最好有人给我一堆可以挑的地中海风小物。。。</a:t>
            </a:r>
            <a:endParaRPr lang="zh-CN" altLang="en-US" dirty="0"/>
          </a:p>
        </p:txBody>
      </p:sp>
      <p:pic>
        <p:nvPicPr>
          <p:cNvPr id="5" name="图片 4" descr="IMG_023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648" y="1826646"/>
            <a:ext cx="6299152" cy="1119849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9626600" y="4978402"/>
            <a:ext cx="83376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baseline="30000" dirty="0">
                <a:solidFill>
                  <a:srgbClr val="FF0000"/>
                </a:solidFill>
              </a:rPr>
              <a:t>必买清单渠道</a:t>
            </a:r>
            <a:r>
              <a:rPr lang="zh-CN" altLang="en-US" sz="5400" b="1" baseline="30000" dirty="0" smtClean="0">
                <a:solidFill>
                  <a:srgbClr val="FF0000"/>
                </a:solidFill>
              </a:rPr>
              <a:t>：有单品</a:t>
            </a:r>
            <a:r>
              <a:rPr lang="en-US" altLang="zh-CN" sz="5400" b="1" baseline="30000" dirty="0" smtClean="0">
                <a:solidFill>
                  <a:srgbClr val="FF0000"/>
                </a:solidFill>
              </a:rPr>
              <a:t>→</a:t>
            </a:r>
            <a:r>
              <a:rPr lang="zh-CN" altLang="en-US" sz="5400" b="1" baseline="30000" dirty="0" smtClean="0">
                <a:solidFill>
                  <a:srgbClr val="FF0000"/>
                </a:solidFill>
              </a:rPr>
              <a:t>集合</a:t>
            </a:r>
            <a:r>
              <a:rPr lang="en-US" altLang="zh-CN" sz="5400" b="1" baseline="30000" dirty="0" smtClean="0">
                <a:solidFill>
                  <a:srgbClr val="FF0000"/>
                </a:solidFill>
              </a:rPr>
              <a:t>+</a:t>
            </a:r>
            <a:r>
              <a:rPr lang="zh-CN" altLang="en-US" sz="5400" b="1" baseline="30000" dirty="0" smtClean="0">
                <a:solidFill>
                  <a:srgbClr val="FF0000"/>
                </a:solidFill>
              </a:rPr>
              <a:t>场景展现</a:t>
            </a:r>
            <a:endParaRPr lang="en-US" altLang="zh-CN" sz="5400" b="1" baseline="30000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804400" y="8176488"/>
            <a:ext cx="7489230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1" i="0" u="none" strike="noStrike" cap="none" spc="0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清单会场：请告诉我什么值得剁手？</a:t>
            </a:r>
            <a:endParaRPr kumimoji="0" lang="zh-CN" altLang="en-US" sz="5000" b="1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804400" y="9172049"/>
            <a:ext cx="10054239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3</a:t>
            </a:r>
            <a:r>
              <a:rPr kumimoji="0" lang="zh-CN" altLang="en-US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月家装节那些商品又好又便宜，新奇逼格高</a:t>
            </a:r>
            <a:r>
              <a:rPr kumimoji="0" lang="is-IS" altLang="zh-CN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……</a:t>
            </a:r>
            <a:endParaRPr kumimoji="0" lang="zh-CN" altLang="en-US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804400" y="11439604"/>
            <a:ext cx="1219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altLang="zh-CN" sz="2800" dirty="0"/>
              <a:t>2</a:t>
            </a:r>
            <a:r>
              <a:rPr lang="zh-CN" altLang="en-US" sz="2800" dirty="0"/>
              <a:t>月</a:t>
            </a:r>
            <a:r>
              <a:rPr lang="en-US" altLang="zh-CN" sz="2800" dirty="0"/>
              <a:t>22</a:t>
            </a:r>
            <a:r>
              <a:rPr lang="zh-CN" altLang="en-US" sz="2800" dirty="0"/>
              <a:t>日会场上线，可持续增加内容至</a:t>
            </a:r>
            <a:r>
              <a:rPr lang="en-US" altLang="zh-CN" sz="2800" dirty="0"/>
              <a:t>2</a:t>
            </a:r>
            <a:r>
              <a:rPr lang="zh-CN" altLang="en-US" sz="2800" dirty="0"/>
              <a:t>月</a:t>
            </a:r>
            <a:r>
              <a:rPr lang="en-US" altLang="zh-CN" sz="2800" dirty="0"/>
              <a:t>28</a:t>
            </a:r>
            <a:r>
              <a:rPr lang="zh-CN" altLang="en-US" sz="2800" dirty="0"/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1782714719"/>
      </p:ext>
    </p:extLst>
  </p:cSld>
  <p:clrMapOvr>
    <a:masterClrMapping/>
  </p:clrMapOvr>
  <p:transition xmlns:p14="http://schemas.microsoft.com/office/powerpoint/2010/main"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834195" y="788634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en-US" dirty="0" smtClean="0"/>
              <a:t>清单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渠道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85811" y="4178464"/>
            <a:ext cx="18651239" cy="9335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1.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达人制作</a:t>
            </a:r>
            <a:r>
              <a:rPr lang="zh-CN" altLang="en-US" dirty="0" smtClean="0"/>
              <a:t>清单，通过阿里</a:t>
            </a:r>
            <a:r>
              <a:rPr lang="en-US" altLang="zh-CN" dirty="0" smtClean="0"/>
              <a:t>v</a:t>
            </a:r>
            <a:r>
              <a:rPr lang="zh-CN" altLang="en-US" dirty="0" smtClean="0"/>
              <a:t>任务（</a:t>
            </a:r>
            <a:r>
              <a:rPr lang="en-US" altLang="zh-CN" dirty="0" err="1" smtClean="0"/>
              <a:t>da.taobao.com</a:t>
            </a:r>
            <a:r>
              <a:rPr lang="en-US" altLang="zh-CN" dirty="0" smtClean="0"/>
              <a:t>)</a:t>
            </a:r>
            <a:r>
              <a:rPr lang="zh-CN" altLang="en-US" sz="5400" dirty="0" smtClean="0">
                <a:latin typeface="宋体"/>
                <a:ea typeface="宋体"/>
                <a:cs typeface="宋体"/>
              </a:rPr>
              <a:t>发布清单</a:t>
            </a:r>
            <a:r>
              <a:rPr lang="zh-CN" altLang="en-US" sz="5400" dirty="0">
                <a:latin typeface="宋体"/>
                <a:ea typeface="宋体"/>
                <a:cs typeface="宋体"/>
              </a:rPr>
              <a:t>商品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81776" y="6592089"/>
            <a:ext cx="7049365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2.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参与小二制作清单报名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297084529"/>
      </p:ext>
    </p:extLst>
  </p:cSld>
  <p:clrMapOvr>
    <a:masterClrMapping/>
  </p:clrMapOvr>
  <p:transition xmlns:p14="http://schemas.microsoft.com/office/powerpoint/2010/main"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635695" y="715396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直播渠道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2" name="图片 1" descr="IMG_023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86" y="2184400"/>
            <a:ext cx="5300663" cy="9423400"/>
          </a:xfrm>
          <a:prstGeom prst="rect">
            <a:avLst/>
          </a:prstGeom>
        </p:spPr>
      </p:pic>
      <p:pic>
        <p:nvPicPr>
          <p:cNvPr id="4" name="图片 3" descr="IMG_024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4132" y="2184400"/>
            <a:ext cx="5390317" cy="958278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861271" y="11767186"/>
            <a:ext cx="1949252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淘宝直播</a:t>
            </a:r>
            <a:endParaRPr kumimoji="0" lang="zh-CN" altLang="en-US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982671" y="11797667"/>
            <a:ext cx="1949252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sz="3600" dirty="0" smtClean="0"/>
              <a:t>天猫</a:t>
            </a:r>
            <a:r>
              <a:rPr kumimoji="0" lang="zh-CN" altLang="en-US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直播</a:t>
            </a:r>
            <a:endParaRPr kumimoji="0" lang="zh-CN" altLang="en-US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063271" y="4656634"/>
            <a:ext cx="10143794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娱乐化</a:t>
            </a:r>
            <a:r>
              <a:rPr lang="en-US" altLang="zh-CN" dirty="0" smtClean="0"/>
              <a:t>+</a:t>
            </a:r>
            <a:r>
              <a:rPr lang="zh-CN" altLang="en-US" dirty="0" smtClean="0"/>
              <a:t>场景化宣传品牌和核心产品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063271" y="7010400"/>
            <a:ext cx="676401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给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意向用户树立信任感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28782286"/>
      </p:ext>
    </p:extLst>
  </p:cSld>
  <p:clrMapOvr>
    <a:masterClrMapping/>
  </p:clrMapOvr>
  <p:transition xmlns:p14="http://schemas.microsoft.com/office/powerpoint/2010/main"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635695" y="715396"/>
            <a:ext cx="544571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直播渠道</a:t>
            </a:r>
            <a:r>
              <a:rPr lang="en-US" altLang="zh-CN" dirty="0" smtClean="0"/>
              <a:t>-</a:t>
            </a:r>
            <a:r>
              <a:rPr lang="zh-CN" altLang="en-US" dirty="0" smtClean="0"/>
              <a:t>天猫直播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27618" y="4284068"/>
            <a:ext cx="19054570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1</a:t>
            </a:r>
            <a:r>
              <a:rPr lang="en-US" altLang="zh-CN" dirty="0" smtClean="0"/>
              <a:t>.《</a:t>
            </a:r>
            <a:r>
              <a:rPr lang="zh-CN" altLang="en-US" dirty="0" smtClean="0"/>
              <a:t>品牌天团</a:t>
            </a:r>
            <a:r>
              <a:rPr lang="en-US" altLang="zh-CN" dirty="0" smtClean="0"/>
              <a:t>GO》</a:t>
            </a:r>
            <a:r>
              <a:rPr lang="zh-CN" altLang="en-US" dirty="0" smtClean="0"/>
              <a:t>节目，已完成报名，通过的积极参与沟通准备。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31102" y="6472783"/>
            <a:ext cx="190722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/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2.</a:t>
            </a:r>
            <a:r>
              <a:rPr lang="zh-CN" altLang="en-US" dirty="0" smtClean="0"/>
              <a:t>店铺直播，申请重点直播场次</a:t>
            </a:r>
            <a:r>
              <a:rPr lang="zh-CN" altLang="en-US" sz="3200" dirty="0" smtClean="0"/>
              <a:t>（按照</a:t>
            </a:r>
            <a:r>
              <a:rPr lang="en-US" altLang="zh-CN" sz="3200" dirty="0" smtClean="0">
                <a:hlinkClick r:id="rId3"/>
              </a:rPr>
              <a:t>http</a:t>
            </a:r>
            <a:r>
              <a:rPr lang="en-US" altLang="zh-CN" sz="3200" dirty="0">
                <a:hlinkClick r:id="rId3"/>
              </a:rPr>
              <a:t>://yunpan.taobao.com/s/</a:t>
            </a:r>
            <a:r>
              <a:rPr lang="en-US" altLang="zh-CN" sz="3200" dirty="0" smtClean="0">
                <a:hlinkClick r:id="rId3"/>
              </a:rPr>
              <a:t>7xE3fsq5w3</a:t>
            </a:r>
            <a:r>
              <a:rPr lang="zh-CN" altLang="en-US" sz="3200" dirty="0" smtClean="0"/>
              <a:t> 填写）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44000" y="8376742"/>
            <a:ext cx="7868820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每月</a:t>
            </a: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25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日申请下月重点直播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75834891"/>
      </p:ext>
    </p:extLst>
  </p:cSld>
  <p:clrMapOvr>
    <a:masterClrMapping/>
  </p:clrMapOvr>
  <p:transition xmlns:p14="http://schemas.microsoft.com/office/powerpoint/2010/main"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872137" y="715396"/>
            <a:ext cx="544571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直播渠道</a:t>
            </a:r>
            <a:r>
              <a:rPr lang="en-US" altLang="zh-CN" dirty="0" smtClean="0"/>
              <a:t>-</a:t>
            </a:r>
            <a:r>
              <a:rPr lang="zh-CN" altLang="en-US" dirty="0" smtClean="0"/>
              <a:t>淘宝直播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150" y="2133599"/>
            <a:ext cx="15462250" cy="1030188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64100" y="2133599"/>
            <a:ext cx="4483100" cy="33147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7564100" y="6378459"/>
            <a:ext cx="6405369" cy="176458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Helvetica Light"/>
              </a:rPr>
              <a:t>节目介绍：</a:t>
            </a:r>
            <a:endParaRPr kumimoji="0" lang="en-US" altLang="zh-CN" sz="36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sym typeface="Helvetica Light"/>
            </a:endParaRPr>
          </a:p>
          <a:p>
            <a:pPr algn="l"/>
            <a:r>
              <a:rPr lang="en-US" altLang="zh-CN" sz="3600" dirty="0"/>
              <a:t>http://</a:t>
            </a:r>
            <a:r>
              <a:rPr lang="en-US" altLang="zh-CN" sz="3600" dirty="0" err="1"/>
              <a:t>yunpan.taobao.com</a:t>
            </a:r>
            <a:r>
              <a:rPr lang="en-US" altLang="zh-CN" sz="3600" dirty="0"/>
              <a:t>/s/qOBwr43HSu</a:t>
            </a:r>
            <a:endParaRPr kumimoji="0" lang="zh-CN" altLang="en-US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Helvetica Ligh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023025" y="8882063"/>
            <a:ext cx="7360975" cy="164147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淘宝直播</a:t>
            </a: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+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优酷</a:t>
            </a: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+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湖南卫视</a:t>
            </a:r>
            <a:endParaRPr kumimoji="0" lang="en-US" altLang="zh-CN" sz="50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三方资源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75834891"/>
      </p:ext>
    </p:extLst>
  </p:cSld>
  <p:clrMapOvr>
    <a:masterClrMapping/>
  </p:clrMapOvr>
  <p:transition xmlns:p14="http://schemas.microsoft.com/office/powerpoint/2010/main"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872137" y="715396"/>
            <a:ext cx="544571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直播渠道</a:t>
            </a:r>
            <a:r>
              <a:rPr lang="en-US" altLang="zh-CN" dirty="0" smtClean="0"/>
              <a:t>-</a:t>
            </a:r>
            <a:r>
              <a:rPr lang="zh-CN" altLang="en-US" dirty="0" smtClean="0"/>
              <a:t>淘宝直播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76168" y="7751217"/>
            <a:ext cx="17061061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zh-CN" dirty="0"/>
              <a:t>2</a:t>
            </a: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.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报名参与主播直播，通过阿里</a:t>
            </a: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v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任务（</a:t>
            </a:r>
            <a:r>
              <a:rPr kumimoji="0" lang="en-US" altLang="zh-CN" sz="5000" b="0" i="0" u="none" strike="noStrike" cap="none" spc="0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da.taobao.com</a:t>
            </a:r>
            <a:r>
              <a:rPr kumimoji="0" lang="en-US" altLang="zh-CN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)</a:t>
            </a: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报名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76168" y="5562600"/>
            <a:ext cx="1107482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lang="zh-CN" altLang="zh-CN" b="1" dirty="0">
                <a:solidFill>
                  <a:srgbClr val="D63D3E"/>
                </a:solidFill>
              </a:rPr>
              <a:t>1</a:t>
            </a:r>
            <a:r>
              <a:rPr kumimoji="0" lang="en-US" altLang="zh-CN" sz="5000" b="1" i="0" u="none" strike="noStrike" cap="none" spc="0" normalizeH="0" baseline="0" dirty="0" smtClean="0">
                <a:ln>
                  <a:noFill/>
                </a:ln>
                <a:solidFill>
                  <a:srgbClr val="D63D3E"/>
                </a:solidFill>
                <a:effectLst/>
                <a:uFillTx/>
                <a:sym typeface="Helvetica Light"/>
              </a:rPr>
              <a:t>.</a:t>
            </a:r>
            <a:r>
              <a:rPr kumimoji="0" lang="zh-CN" altLang="en-US" sz="5000" b="1" i="0" u="none" strike="noStrike" cap="none" spc="0" normalizeH="0" baseline="0" dirty="0" smtClean="0">
                <a:ln>
                  <a:noFill/>
                </a:ln>
                <a:solidFill>
                  <a:srgbClr val="D63D3E"/>
                </a:solidFill>
                <a:effectLst/>
                <a:uFillTx/>
                <a:sym typeface="Helvetica Light"/>
              </a:rPr>
              <a:t>报名参加</a:t>
            </a:r>
            <a:r>
              <a:rPr lang="zh-CN" altLang="zh-CN" b="1" dirty="0" smtClean="0">
                <a:solidFill>
                  <a:srgbClr val="D63D3E"/>
                </a:solidFill>
              </a:rPr>
              <a:t>《</a:t>
            </a:r>
            <a:r>
              <a:rPr lang="zh-CN" altLang="en-US" b="1" dirty="0" smtClean="0">
                <a:solidFill>
                  <a:srgbClr val="D63D3E"/>
                </a:solidFill>
              </a:rPr>
              <a:t>镇店之宝</a:t>
            </a:r>
            <a:r>
              <a:rPr lang="en-US" altLang="zh-CN" b="1" dirty="0" smtClean="0">
                <a:solidFill>
                  <a:srgbClr val="D63D3E"/>
                </a:solidFill>
              </a:rPr>
              <a:t>》</a:t>
            </a:r>
            <a:r>
              <a:rPr lang="zh-CN" altLang="en-US" b="1" dirty="0" smtClean="0">
                <a:solidFill>
                  <a:srgbClr val="D63D3E"/>
                </a:solidFill>
              </a:rPr>
              <a:t>家具专场节目</a:t>
            </a:r>
            <a:endParaRPr kumimoji="0" lang="zh-CN" altLang="en-US" sz="5000" b="1" i="0" u="none" strike="noStrike" cap="none" spc="0" normalizeH="0" baseline="0" dirty="0">
              <a:ln>
                <a:noFill/>
              </a:ln>
              <a:solidFill>
                <a:srgbClr val="D63D3E"/>
              </a:solidFill>
              <a:effectLst/>
              <a:uFillTx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656304008"/>
      </p:ext>
    </p:extLst>
  </p:cSld>
  <p:clrMapOvr>
    <a:masterClrMapping/>
  </p:clrMapOvr>
  <p:transition xmlns:p14="http://schemas.microsoft.com/office/powerpoint/2010/main"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635700" y="715396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淘宝</a:t>
            </a:r>
            <a:r>
              <a:rPr lang="en-US" altLang="en-US" dirty="0" smtClean="0"/>
              <a:t>头条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1458" y="1921668"/>
            <a:ext cx="5731038" cy="963625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9521" y="1921668"/>
            <a:ext cx="5914692" cy="987542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41029" y="1921668"/>
            <a:ext cx="5561037" cy="973594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465975" y="11361074"/>
            <a:ext cx="3095719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zh-CN" dirty="0" smtClean="0"/>
              <a:t>2</a:t>
            </a:r>
            <a:r>
              <a:rPr lang="en-US" altLang="zh-CN" dirty="0" smtClean="0"/>
              <a:t>28</a:t>
            </a:r>
            <a:r>
              <a:rPr lang="zh-CN" altLang="en-US" dirty="0" smtClean="0"/>
              <a:t>亲测节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602329" y="11591883"/>
            <a:ext cx="1384995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问答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6711674" y="11797091"/>
            <a:ext cx="3949799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撕吧（话题）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12285270"/>
            <a:ext cx="82830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 err="1" smtClean="0"/>
              <a:t>yunpan.taobao.com</a:t>
            </a:r>
            <a:r>
              <a:rPr lang="en-US" altLang="zh-CN" sz="3600" dirty="0"/>
              <a:t>/s/1BWgaVNsqPt</a:t>
            </a:r>
            <a:endParaRPr lang="zh-CN" altLang="en-US" sz="3600" dirty="0"/>
          </a:p>
        </p:txBody>
      </p:sp>
      <p:sp>
        <p:nvSpPr>
          <p:cNvPr id="4" name="文本框 3"/>
          <p:cNvSpPr txBox="1"/>
          <p:nvPr/>
        </p:nvSpPr>
        <p:spPr>
          <a:xfrm>
            <a:off x="8595833" y="12381258"/>
            <a:ext cx="6782981" cy="59503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sz="3200" dirty="0" smtClean="0"/>
              <a:t>推荐知名</a:t>
            </a:r>
            <a:r>
              <a:rPr lang="en-US" altLang="zh-CN" sz="3200" dirty="0" smtClean="0"/>
              <a:t>KOL</a:t>
            </a:r>
            <a:r>
              <a:rPr lang="zh-CN" altLang="zh-CN" sz="3200" dirty="0"/>
              <a:t>/</a:t>
            </a:r>
            <a:r>
              <a:rPr lang="zh-CN" altLang="en-US" sz="3200" dirty="0" smtClean="0"/>
              <a:t>设计师等话题人物参与</a:t>
            </a:r>
            <a:endParaRPr kumimoji="0" lang="zh-CN" altLang="en-US" sz="32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Helvetica Ligh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787590" y="12709553"/>
            <a:ext cx="3693319" cy="5334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sz="2800" dirty="0" smtClean="0"/>
              <a:t>发</a:t>
            </a:r>
            <a:r>
              <a:rPr kumimoji="0" lang="zh-CN" altLang="en-US" sz="2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推荐话题到春戈邮箱</a:t>
            </a:r>
            <a:endParaRPr kumimoji="0" lang="zh-CN" altLang="en-US" sz="2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123087" y="12914858"/>
            <a:ext cx="4271782" cy="5334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sz="2800" dirty="0" smtClean="0"/>
              <a:t>通过阿里</a:t>
            </a:r>
            <a:r>
              <a:rPr lang="en-US" altLang="zh-CN" sz="2800" dirty="0" smtClean="0"/>
              <a:t>V</a:t>
            </a:r>
            <a:r>
              <a:rPr lang="zh-CN" altLang="en-US" sz="2800" dirty="0" smtClean="0"/>
              <a:t>任务与达人合作</a:t>
            </a:r>
            <a:endParaRPr kumimoji="0" lang="zh-CN" altLang="en-US" sz="2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Helvetica Ligh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348055" y="12931601"/>
            <a:ext cx="4770537" cy="5334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发介绍和选题内容给春戈邮箱</a:t>
            </a:r>
            <a:endParaRPr kumimoji="0" lang="zh-CN" altLang="en-US" sz="2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353753168"/>
      </p:ext>
    </p:extLst>
  </p:cSld>
  <p:clrMapOvr>
    <a:masterClrMapping/>
  </p:clrMapOvr>
  <p:transition xmlns:p14="http://schemas.microsoft.com/office/powerpoint/2010/main"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本框 2"/>
          <p:cNvSpPr txBox="1"/>
          <p:nvPr/>
        </p:nvSpPr>
        <p:spPr>
          <a:xfrm>
            <a:off x="635699" y="715396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altLang="en-US" dirty="0" smtClean="0"/>
              <a:t>自有渠道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39950" y="6407141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品牌微博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3665581" y="6468592"/>
            <a:ext cx="3308598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品牌公众号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8094" y="3507126"/>
            <a:ext cx="4000500" cy="2540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62558" y="3773826"/>
            <a:ext cx="2987779" cy="264758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636643" y="8830750"/>
            <a:ext cx="9720610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活动期间利用好公司自有传播渠道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75834891"/>
      </p:ext>
    </p:extLst>
  </p:cSld>
  <p:clrMapOvr>
    <a:masterClrMapping/>
  </p:clrMapOvr>
  <p:transition xmlns:p14="http://schemas.microsoft.com/office/powerpoint/2010/main"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文本框 1"/>
          <p:cNvSpPr txBox="1"/>
          <p:nvPr/>
        </p:nvSpPr>
        <p:spPr>
          <a:xfrm>
            <a:off x="701018" y="576531"/>
            <a:ext cx="3415674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内容的</a:t>
            </a:r>
            <a:r>
              <a:rPr lang="en-US" altLang="en-US" dirty="0" smtClean="0"/>
              <a:t>重点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49295" y="6073408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1" i="0" u="none" strike="noStrike" cap="none" spc="0" normalizeH="0" baseline="0" dirty="0" smtClean="0">
                <a:ln>
                  <a:noFill/>
                </a:ln>
                <a:solidFill>
                  <a:srgbClr val="EE2C39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店铺微淘</a:t>
            </a:r>
            <a:endParaRPr kumimoji="0" lang="zh-CN" altLang="en-US" sz="5000" b="1" i="0" u="none" strike="noStrike" cap="none" spc="0" normalizeH="0" baseline="0" dirty="0">
              <a:ln>
                <a:noFill/>
              </a:ln>
              <a:solidFill>
                <a:srgbClr val="EE2C39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853575" y="6168858"/>
            <a:ext cx="1384995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1" i="0" u="none" strike="noStrike" cap="none" spc="0" normalizeH="0" baseline="0" dirty="0" smtClean="0">
                <a:ln>
                  <a:noFill/>
                </a:ln>
                <a:solidFill>
                  <a:srgbClr val="EE2C39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清单</a:t>
            </a:r>
            <a:endParaRPr kumimoji="0" lang="zh-CN" altLang="en-US" sz="5000" b="1" i="0" u="none" strike="noStrike" cap="none" spc="0" normalizeH="0" baseline="0" dirty="0">
              <a:ln>
                <a:noFill/>
              </a:ln>
              <a:solidFill>
                <a:srgbClr val="EE2C39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02286" y="7702639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品牌直播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446695" y="7455524"/>
            <a:ext cx="3308598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1" i="0" u="none" strike="noStrike" cap="none" spc="0" normalizeH="0" baseline="0" dirty="0" smtClean="0">
                <a:ln>
                  <a:noFill/>
                </a:ln>
                <a:solidFill>
                  <a:srgbClr val="EE2C39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有好货招商</a:t>
            </a:r>
            <a:endParaRPr kumimoji="0" lang="zh-CN" altLang="en-US" sz="5000" b="1" i="0" u="none" strike="noStrike" cap="none" spc="0" normalizeH="0" baseline="0" dirty="0">
              <a:ln>
                <a:noFill/>
              </a:ln>
              <a:solidFill>
                <a:srgbClr val="EE2C39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79488" y="4616410"/>
            <a:ext cx="3308598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淘内自己做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53575" y="4666595"/>
            <a:ext cx="3949799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淘内与人合作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FillTx/>
              <a:sym typeface="Helvetica Ligh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205218" y="4737929"/>
            <a:ext cx="5232202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淘外品牌自有阵地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7205218" y="6223175"/>
            <a:ext cx="4769254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1" i="0" u="none" strike="noStrike" cap="none" spc="0" normalizeH="0" baseline="0" dirty="0" smtClean="0">
                <a:ln>
                  <a:noFill/>
                </a:ln>
                <a:solidFill>
                  <a:srgbClr val="EE2C39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微博</a:t>
            </a:r>
            <a:r>
              <a:rPr kumimoji="0" lang="en-US" altLang="zh-CN" sz="5000" b="1" i="0" u="none" strike="noStrike" cap="none" spc="0" normalizeH="0" baseline="0" dirty="0" smtClean="0">
                <a:ln>
                  <a:noFill/>
                </a:ln>
                <a:solidFill>
                  <a:srgbClr val="EE2C39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/</a:t>
            </a:r>
            <a:r>
              <a:rPr kumimoji="0" lang="zh-CN" altLang="en-US" sz="5000" b="1" i="0" u="none" strike="noStrike" cap="none" spc="0" normalizeH="0" baseline="0" dirty="0" smtClean="0">
                <a:ln>
                  <a:noFill/>
                </a:ln>
                <a:solidFill>
                  <a:srgbClr val="EE2C39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微信公众号</a:t>
            </a:r>
            <a:endParaRPr kumimoji="0" lang="zh-CN" altLang="en-US" sz="5000" b="1" i="0" u="none" strike="noStrike" cap="none" spc="0" normalizeH="0" baseline="0" dirty="0">
              <a:ln>
                <a:noFill/>
              </a:ln>
              <a:solidFill>
                <a:srgbClr val="EE2C39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7205218" y="7612910"/>
            <a:ext cx="2668033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合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作</a:t>
            </a: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KOL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FillTx/>
              <a:sym typeface="Helvetica Ligh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880447" y="7558593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主播直播</a:t>
            </a:r>
            <a:endParaRPr kumimoji="0" lang="en-US" altLang="zh-CN" sz="5000" b="0" i="0" u="none" strike="noStrike" cap="none" spc="0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433101" y="4638762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官方报名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FillTx/>
              <a:sym typeface="Helvetica Ligh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433101" y="6152416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直播节目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2433101" y="8983166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头条指购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2522153" y="10490200"/>
            <a:ext cx="2744341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头条撕吧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FillTx/>
              <a:sym typeface="Helvetica Light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978" y="3054819"/>
            <a:ext cx="1317371" cy="1317371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0576" y="3054819"/>
            <a:ext cx="1445534" cy="14409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76636" y="3178408"/>
            <a:ext cx="1304982" cy="1317371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645010" y="3261271"/>
            <a:ext cx="1423631" cy="1432699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6867418" y="8999883"/>
            <a:ext cx="2667397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dirty="0" smtClean="0"/>
              <a:t>淘宝测评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152" y="5904268"/>
            <a:ext cx="1128134" cy="1041174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25441" y="5999718"/>
            <a:ext cx="1128134" cy="104117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04967" y="7286384"/>
            <a:ext cx="1128134" cy="1041174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77084" y="6178455"/>
            <a:ext cx="1128134" cy="1041174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799735" y="12376884"/>
            <a:ext cx="2410916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标红为重点</a:t>
            </a:r>
            <a:endParaRPr kumimoji="0" lang="zh-CN" altLang="en-US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160943123"/>
      </p:ext>
    </p:extLst>
  </p:cSld>
  <p:clrMapOvr>
    <a:masterClrMapping/>
  </p:clrMapOvr>
  <p:transition xmlns:p14="http://schemas.microsoft.com/office/powerpoint/2010/main"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>
            <a:off x="-12701" y="784225"/>
            <a:ext cx="648396" cy="612775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sp>
        <p:nvSpPr>
          <p:cNvPr id="128" name="Shape 128"/>
          <p:cNvSpPr/>
          <p:nvPr/>
        </p:nvSpPr>
        <p:spPr>
          <a:xfrm>
            <a:off x="-32842" y="13550220"/>
            <a:ext cx="24473695" cy="180679"/>
          </a:xfrm>
          <a:prstGeom prst="rect">
            <a:avLst/>
          </a:prstGeom>
          <a:solidFill>
            <a:srgbClr val="FF2334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defTabSz="584200">
              <a:defRPr sz="3200">
                <a:solidFill>
                  <a:srgbClr val="FF2334"/>
                </a:solidFill>
              </a:defRPr>
            </a:pPr>
            <a:endParaRPr/>
          </a:p>
        </p:txBody>
      </p:sp>
      <p:pic>
        <p:nvPicPr>
          <p:cNvPr id="129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506438" y="13141196"/>
            <a:ext cx="1463031" cy="768218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文本框 4"/>
          <p:cNvSpPr txBox="1"/>
          <p:nvPr/>
        </p:nvSpPr>
        <p:spPr>
          <a:xfrm>
            <a:off x="7626378" y="5858966"/>
            <a:ext cx="8797278" cy="87203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r>
              <a:rPr kumimoji="0" lang="zh-CN" altLang="en-US" sz="5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家具内容运营群：</a:t>
            </a:r>
            <a:r>
              <a:rPr lang="is-IS" altLang="zh-CN" dirty="0"/>
              <a:t>1588532489</a:t>
            </a:r>
            <a:endParaRPr kumimoji="0" lang="zh-CN" altLang="en-US" sz="5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8245" y="3425569"/>
            <a:ext cx="3340100" cy="19685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529051" y="8589238"/>
            <a:ext cx="8627314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sz="3600" dirty="0" smtClean="0"/>
              <a:t>钉钉</a:t>
            </a:r>
            <a:r>
              <a:rPr lang="en-US" altLang="zh-CN" sz="3600" dirty="0" smtClean="0"/>
              <a:t>:18675260558 </a:t>
            </a:r>
            <a:r>
              <a:rPr lang="zh-CN" altLang="en-US" sz="3600" dirty="0" smtClean="0"/>
              <a:t>（限</a:t>
            </a:r>
            <a:r>
              <a:rPr lang="en-US" altLang="zh-CN" sz="3600" dirty="0" err="1" smtClean="0"/>
              <a:t>ShowCase</a:t>
            </a:r>
            <a:r>
              <a:rPr lang="zh-CN" altLang="en-US" sz="3600" dirty="0" smtClean="0"/>
              <a:t>沟通）</a:t>
            </a:r>
            <a:endParaRPr kumimoji="0" lang="zh-CN" altLang="en-US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Helvetica Ligh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26378" y="7887455"/>
            <a:ext cx="8527467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zh-CN" altLang="en-US" sz="3600" dirty="0" smtClean="0"/>
              <a:t>春戈邮箱：</a:t>
            </a:r>
            <a:r>
              <a:rPr lang="en-US" altLang="zh-CN" sz="3600" dirty="0" err="1" smtClean="0"/>
              <a:t>chunge.xxc@alibaba-inc.com</a:t>
            </a:r>
            <a:r>
              <a:rPr lang="zh-CN" altLang="en-US" sz="3600" dirty="0" smtClean="0"/>
              <a:t> </a:t>
            </a:r>
            <a:endParaRPr kumimoji="0" lang="zh-CN" altLang="en-US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445307097"/>
      </p:ext>
    </p:extLst>
  </p:cSld>
  <p:clrMapOvr>
    <a:masterClrMapping/>
  </p:clrMapOvr>
  <p:transition xmlns:p14="http://schemas.microsoft.com/office/powerpoint/2010/main"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0D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/>
        </p:nvSpPr>
        <p:spPr>
          <a:xfrm>
            <a:off x="11098212" y="6052501"/>
            <a:ext cx="2187576" cy="11537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defTabSz="584200">
              <a:lnSpc>
                <a:spcPct val="90000"/>
              </a:lnSpc>
              <a:defRPr sz="8000" b="1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lvl1pPr>
          </a:lstStyle>
          <a:p>
            <a:r>
              <a:t>谢谢</a:t>
            </a:r>
          </a:p>
        </p:txBody>
      </p:sp>
      <p:pic>
        <p:nvPicPr>
          <p:cNvPr id="148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222047" y="12077657"/>
            <a:ext cx="4066906" cy="21354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456</Words>
  <Application>Microsoft Macintosh PowerPoint</Application>
  <PresentationFormat>自定义</PresentationFormat>
  <Paragraphs>99</Paragraphs>
  <Slides>18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White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春 戈</cp:lastModifiedBy>
  <cp:revision>102</cp:revision>
  <dcterms:modified xsi:type="dcterms:W3CDTF">2017-02-24T06:33:58Z</dcterms:modified>
</cp:coreProperties>
</file>